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56" r:id="rId2"/>
    <p:sldId id="257" r:id="rId3"/>
    <p:sldId id="258" r:id="rId4"/>
    <p:sldId id="259" r:id="rId5"/>
    <p:sldId id="260" r:id="rId6"/>
    <p:sldId id="267" r:id="rId7"/>
    <p:sldId id="268" r:id="rId8"/>
    <p:sldId id="269" r:id="rId9"/>
    <p:sldId id="261" r:id="rId10"/>
    <p:sldId id="262" r:id="rId11"/>
    <p:sldId id="263" r:id="rId12"/>
    <p:sldId id="270" r:id="rId13"/>
    <p:sldId id="271" r:id="rId14"/>
    <p:sldId id="272" r:id="rId15"/>
    <p:sldId id="264" r:id="rId16"/>
    <p:sldId id="265" r:id="rId17"/>
    <p:sldId id="266" r:id="rId18"/>
    <p:sldId id="273" r:id="rId19"/>
    <p:sldId id="274" r:id="rId20"/>
    <p:sldId id="275" r:id="rId21"/>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2546" tIns="46273" rIns="92546" bIns="46273" rtlCol="0"/>
          <a:lstStyle>
            <a:lvl1pPr algn="r">
              <a:defRPr sz="1200" smtClean="0"/>
            </a:lvl1pPr>
          </a:lstStyle>
          <a:p>
            <a:pPr>
              <a:defRPr/>
            </a:pPr>
            <a:fld id="{120D9EDA-97E7-4EFE-B9B7-2178B8AE0018}" type="datetimeFigureOut">
              <a:rPr lang="en-US"/>
              <a:pPr>
                <a:defRPr/>
              </a:pPr>
              <a:t>1/20/2016</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2546" tIns="46273" rIns="92546" bIns="46273"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2546" tIns="46273" rIns="92546" bIns="46273" rtlCol="0" anchor="b"/>
          <a:lstStyle>
            <a:lvl1pPr algn="r">
              <a:defRPr sz="1200" smtClean="0"/>
            </a:lvl1pPr>
          </a:lstStyle>
          <a:p>
            <a:pPr>
              <a:defRPr/>
            </a:pPr>
            <a:fld id="{67FAEDC8-08C4-4211-9E8F-5001A9A6C299}" type="slidenum">
              <a:rPr lang="en-US"/>
              <a:pPr>
                <a:defRPr/>
              </a:pPr>
              <a:t>‹#›</a:t>
            </a:fld>
            <a:endParaRPr lang="en-US"/>
          </a:p>
        </p:txBody>
      </p:sp>
    </p:spTree>
    <p:extLst>
      <p:ext uri="{BB962C8B-B14F-4D97-AF65-F5344CB8AC3E}">
        <p14:creationId xmlns:p14="http://schemas.microsoft.com/office/powerpoint/2010/main" val="54590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a:defRPr sz="1200"/>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a:defRPr sz="1200"/>
            </a:lvl1pPr>
          </a:lstStyle>
          <a:p>
            <a:pPr>
              <a:defRPr/>
            </a:pPr>
            <a:fld id="{9FA6836C-7A36-4D07-963F-899DF53000BD}" type="datetimeFigureOut">
              <a:rPr lang="en-US"/>
              <a:pPr>
                <a:defRPr/>
              </a:pPr>
              <a:t>1/20/2016</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smtClean="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2546" tIns="46273" rIns="92546" bIns="46273" rtlCol="0" anchor="b"/>
          <a:lstStyle>
            <a:lvl1pPr algn="r">
              <a:defRPr sz="1200"/>
            </a:lvl1pPr>
          </a:lstStyle>
          <a:p>
            <a:pPr>
              <a:defRPr/>
            </a:pPr>
            <a:fld id="{719CC5E4-EE59-442C-BF44-F38B62D7D179}" type="slidenum">
              <a:rPr lang="en-US"/>
              <a:pPr>
                <a:defRPr/>
              </a:pPr>
              <a:t>‹#›</a:t>
            </a:fld>
            <a:endParaRPr lang="en-US"/>
          </a:p>
        </p:txBody>
      </p:sp>
    </p:spTree>
    <p:extLst>
      <p:ext uri="{BB962C8B-B14F-4D97-AF65-F5344CB8AC3E}">
        <p14:creationId xmlns:p14="http://schemas.microsoft.com/office/powerpoint/2010/main" val="1188091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D07000-FA7A-47D0-9EC6-B994FCCCCD8E}" type="slidenum">
              <a:rPr lang="en-US" smtClean="0"/>
              <a:pPr/>
              <a:t>14</a:t>
            </a:fld>
            <a:endParaRPr lang="en-US" smtClean="0"/>
          </a:p>
        </p:txBody>
      </p:sp>
    </p:spTree>
    <p:extLst>
      <p:ext uri="{BB962C8B-B14F-4D97-AF65-F5344CB8AC3E}">
        <p14:creationId xmlns:p14="http://schemas.microsoft.com/office/powerpoint/2010/main" val="77717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BEF123-A211-4C00-B647-24F751C79033}" type="datetimeFigureOut">
              <a:rPr lang="en-US"/>
              <a:pPr>
                <a:defRPr/>
              </a:pPr>
              <a:t>1/20/2016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54F353-D997-461A-9C21-77C3DBC698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59278-4A8C-4BE3-B563-BEC1DC79C109}" type="datetimeFigureOut">
              <a:rPr lang="en-US"/>
              <a:pPr>
                <a:defRPr/>
              </a:pPr>
              <a:t>1/20/2016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6AB89D-5ECD-49B0-81D1-A91C0932C5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1AB0DE-EC32-4A6F-843F-A8C2173E114D}" type="datetimeFigureOut">
              <a:rPr lang="en-US"/>
              <a:pPr>
                <a:defRPr/>
              </a:pPr>
              <a:t>1/20/2016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D3C603-9F8B-4268-B71C-D2FC0CC93A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B8EEC7-E2D1-42E5-A1BC-1CF73D0C33D5}" type="datetimeFigureOut">
              <a:rPr lang="en-US"/>
              <a:pPr>
                <a:defRPr/>
              </a:pPr>
              <a:t>1/20/2016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3A05E7-8EBA-4F16-8E6D-060D3D019F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71A73F-F2AC-4A83-B4FE-6CBF5B2A435D}" type="datetimeFigureOut">
              <a:rPr lang="en-US"/>
              <a:pPr>
                <a:defRPr/>
              </a:pPr>
              <a:t>1/20/2016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0BD9B0-DDE4-4E90-9C6C-65A2E05661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F2119F-59A0-4A0E-90C4-6943523B9EC0}" type="datetimeFigureOut">
              <a:rPr lang="en-US"/>
              <a:pPr>
                <a:defRPr/>
              </a:pPr>
              <a:t>1/20/2016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246821-DCD7-40C2-B7B5-D6E9A20679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10D881-F9A7-43C9-9D09-ABBB2AA4ADEE}" type="datetimeFigureOut">
              <a:rPr lang="en-US"/>
              <a:pPr>
                <a:defRPr/>
              </a:pPr>
              <a:t>1/20/2016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EFA8D0-FF96-45FC-A00C-EE68348BC4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B1740D-0765-4F26-A55F-D067A983AB81}" type="datetimeFigureOut">
              <a:rPr lang="en-US"/>
              <a:pPr>
                <a:defRPr/>
              </a:pPr>
              <a:t>1/20/2016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35F396-CEF5-4B95-9082-27965C8050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684DE0-FB03-41AD-B690-05D8D19A8874}" type="datetimeFigureOut">
              <a:rPr lang="en-US"/>
              <a:pPr>
                <a:defRPr/>
              </a:pPr>
              <a:t>1/20/2016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32DB45-A753-4688-95F1-29679E3E30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814972-F2DB-4573-B5B2-69EAF182DA3C}" type="datetimeFigureOut">
              <a:rPr lang="en-US"/>
              <a:pPr>
                <a:defRPr/>
              </a:pPr>
              <a:t>1/20/2016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DB9C54-5B4C-4850-B6E5-31314C44E8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EDF0A4-F25D-4E94-A8E6-A7811418E044}" type="datetimeFigureOut">
              <a:rPr lang="en-US"/>
              <a:pPr>
                <a:defRPr/>
              </a:pPr>
              <a:t>1/20/2016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6E7AF4-2CEF-475C-AC14-41DA4C9DC7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54D38F1-2FAC-4DD6-A396-9826676FE5A6}" type="datetimeFigureOut">
              <a:rPr lang="en-US"/>
              <a:pPr>
                <a:defRPr/>
              </a:pPr>
              <a:t>1/20/2016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435980A-56CB-4A1F-9E9A-6362DB5931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hrcc.exis.net/PatriotsMarchingBand-color.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http://www.phillipmartin.info/templates/template_blend_red.jpg"/>
          <p:cNvPicPr>
            <a:picLocks noChangeAspect="1" noChangeArrowheads="1"/>
          </p:cNvPicPr>
          <p:nvPr/>
        </p:nvPicPr>
        <p:blipFill>
          <a:blip r:embed="rId3"/>
          <a:srcRect/>
          <a:stretch>
            <a:fillRect/>
          </a:stretch>
        </p:blipFill>
        <p:spPr bwMode="auto">
          <a:xfrm>
            <a:off x="-304800" y="-857250"/>
            <a:ext cx="10287000" cy="7715250"/>
          </a:xfrm>
          <a:prstGeom prst="rect">
            <a:avLst/>
          </a:prstGeom>
          <a:noFill/>
          <a:ln w="9525">
            <a:noFill/>
            <a:miter lim="800000"/>
            <a:headEnd/>
            <a:tailEnd/>
          </a:ln>
        </p:spPr>
      </p:pic>
      <p:sp>
        <p:nvSpPr>
          <p:cNvPr id="2051" name="Title 1"/>
          <p:cNvSpPr>
            <a:spLocks noGrp="1"/>
          </p:cNvSpPr>
          <p:nvPr>
            <p:ph type="ctrTitle"/>
          </p:nvPr>
        </p:nvSpPr>
        <p:spPr>
          <a:xfrm>
            <a:off x="0" y="-457200"/>
            <a:ext cx="9525000" cy="3657600"/>
          </a:xfrm>
        </p:spPr>
        <p:txBody>
          <a:bodyPr/>
          <a:lstStyle/>
          <a:p>
            <a:pPr eaLnBrk="1" hangingPunct="1"/>
            <a:r>
              <a:rPr lang="en-US" sz="7200" u="sng" dirty="0" smtClean="0">
                <a:solidFill>
                  <a:schemeClr val="tx2"/>
                </a:solidFill>
                <a:latin typeface="BLAST" pitchFamily="34" charset="0"/>
              </a:rPr>
              <a:t>American Revolution</a:t>
            </a:r>
            <a:r>
              <a:rPr lang="en-US" sz="7200" smtClean="0">
                <a:solidFill>
                  <a:schemeClr val="tx2"/>
                </a:solidFill>
                <a:latin typeface="BLAST" pitchFamily="34" charset="0"/>
              </a:rPr>
              <a:t/>
            </a:r>
            <a:br>
              <a:rPr lang="en-US" sz="7200" smtClean="0">
                <a:solidFill>
                  <a:schemeClr val="tx2"/>
                </a:solidFill>
                <a:latin typeface="BLAST" pitchFamily="34" charset="0"/>
              </a:rPr>
            </a:br>
            <a:r>
              <a:rPr lang="en-US" sz="7200" u="sng" smtClean="0">
                <a:solidFill>
                  <a:schemeClr val="tx2"/>
                </a:solidFill>
                <a:latin typeface="BLAST" pitchFamily="34" charset="0"/>
              </a:rPr>
              <a:t>Battles</a:t>
            </a:r>
            <a:endParaRPr lang="en-US" sz="7200" u="sng" dirty="0" smtClean="0">
              <a:solidFill>
                <a:schemeClr val="tx2"/>
              </a:solidFill>
              <a:latin typeface="BLAST" pitchFamily="34" charset="0"/>
            </a:endParaRPr>
          </a:p>
        </p:txBody>
      </p:sp>
      <p:sp>
        <p:nvSpPr>
          <p:cNvPr id="3" name="Subtitle 2"/>
          <p:cNvSpPr>
            <a:spLocks noGrp="1"/>
          </p:cNvSpPr>
          <p:nvPr>
            <p:ph type="subTitle" idx="1"/>
          </p:nvPr>
        </p:nvSpPr>
        <p:spPr>
          <a:xfrm>
            <a:off x="6934200" y="6172200"/>
            <a:ext cx="1600200" cy="381000"/>
          </a:xfrm>
        </p:spPr>
        <p:txBody>
          <a:bodyPr rtlCol="0">
            <a:normAutofit fontScale="62500" lnSpcReduction="20000"/>
          </a:bodyPr>
          <a:lstStyle/>
          <a:p>
            <a:pPr eaLnBrk="1" fontAlgn="auto" hangingPunct="1">
              <a:spcAft>
                <a:spcPts val="0"/>
              </a:spcAft>
              <a:buFont typeface="Arial" pitchFamily="34" charset="0"/>
              <a:buNone/>
              <a:defRPr/>
            </a:pPr>
            <a:r>
              <a:rPr lang="en-US" sz="3600" dirty="0" smtClean="0">
                <a:solidFill>
                  <a:schemeClr val="tx2">
                    <a:lumMod val="60000"/>
                    <a:lumOff val="40000"/>
                  </a:schemeClr>
                </a:solidFill>
                <a:latin typeface="Cooper Black" pitchFamily="18" charset="0"/>
              </a:rPr>
              <a:t>4</a:t>
            </a:r>
            <a:r>
              <a:rPr lang="en-US" sz="3600" baseline="30000" dirty="0" smtClean="0">
                <a:solidFill>
                  <a:schemeClr val="tx2">
                    <a:lumMod val="60000"/>
                    <a:lumOff val="40000"/>
                  </a:schemeClr>
                </a:solidFill>
                <a:latin typeface="Cooper Black" pitchFamily="18" charset="0"/>
              </a:rPr>
              <a:t>th</a:t>
            </a:r>
            <a:r>
              <a:rPr lang="en-US" sz="3600" dirty="0" smtClean="0">
                <a:solidFill>
                  <a:schemeClr val="tx2">
                    <a:lumMod val="60000"/>
                    <a:lumOff val="40000"/>
                  </a:schemeClr>
                </a:solidFill>
                <a:latin typeface="Cooper Black" pitchFamily="18" charset="0"/>
              </a:rPr>
              <a:t> grade</a:t>
            </a:r>
          </a:p>
        </p:txBody>
      </p:sp>
      <p:pic>
        <p:nvPicPr>
          <p:cNvPr id="2053" name="Picture 5" descr="http://www.mce.k12tn.net/revolutionary_war/spirit.jpg"/>
          <p:cNvPicPr>
            <a:picLocks noChangeAspect="1" noChangeArrowheads="1"/>
          </p:cNvPicPr>
          <p:nvPr/>
        </p:nvPicPr>
        <p:blipFill>
          <a:blip r:embed="rId4"/>
          <a:srcRect/>
          <a:stretch>
            <a:fillRect/>
          </a:stretch>
        </p:blipFill>
        <p:spPr bwMode="auto">
          <a:xfrm>
            <a:off x="2438400" y="2971800"/>
            <a:ext cx="4419600" cy="3600450"/>
          </a:xfrm>
          <a:prstGeom prst="rect">
            <a:avLst/>
          </a:prstGeom>
          <a:noFill/>
          <a:ln w="76200">
            <a:solidFill>
              <a:schemeClr val="tx2"/>
            </a:solidFill>
            <a:miter lim="800000"/>
            <a:headEnd/>
            <a:tailEnd/>
          </a:ln>
        </p:spPr>
      </p:pic>
    </p:spTree>
  </p:cSld>
  <p:clrMapOvr>
    <a:masterClrMapping/>
  </p:clrMapOvr>
  <p:transition>
    <p:sndAc>
      <p:stSnd>
        <p:snd r:embed="rId2" name="explod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2895600"/>
          </a:xfrm>
        </p:spPr>
        <p:txBody>
          <a:bodyPr/>
          <a:lstStyle/>
          <a:p>
            <a:pPr eaLnBrk="1" hangingPunct="1"/>
            <a:r>
              <a:rPr lang="en-US" sz="3200" dirty="0" smtClean="0">
                <a:latin typeface="Cooper Black" pitchFamily="18" charset="0"/>
              </a:rPr>
              <a:t>British strategy was to cut the colonies in two. It didn’t work because one army did not show up, one army arrived late, and the last army was easily defeated. </a:t>
            </a:r>
          </a:p>
        </p:txBody>
      </p:sp>
      <p:sp>
        <p:nvSpPr>
          <p:cNvPr id="11267" name="Content Placeholder 2"/>
          <p:cNvSpPr>
            <a:spLocks noGrp="1"/>
          </p:cNvSpPr>
          <p:nvPr>
            <p:ph idx="1"/>
          </p:nvPr>
        </p:nvSpPr>
        <p:spPr>
          <a:xfrm>
            <a:off x="457200" y="4191000"/>
            <a:ext cx="8229600" cy="1935163"/>
          </a:xfrm>
        </p:spPr>
        <p:txBody>
          <a:bodyPr/>
          <a:lstStyle/>
          <a:p>
            <a:pPr eaLnBrk="1" hangingPunct="1"/>
            <a:endParaRPr lang="en-US" smtClean="0"/>
          </a:p>
          <a:p>
            <a:pPr eaLnBrk="1" hangingPunct="1"/>
            <a:endParaRPr lang="en-US" smtClean="0"/>
          </a:p>
        </p:txBody>
      </p:sp>
      <p:pic>
        <p:nvPicPr>
          <p:cNvPr id="11268" name="Picture 6" descr="http://www.andythomas.com/images/101Sar.jpg"/>
          <p:cNvPicPr>
            <a:picLocks noChangeAspect="1" noChangeArrowheads="1"/>
          </p:cNvPicPr>
          <p:nvPr/>
        </p:nvPicPr>
        <p:blipFill>
          <a:blip r:embed="rId2"/>
          <a:srcRect/>
          <a:stretch>
            <a:fillRect/>
          </a:stretch>
        </p:blipFill>
        <p:spPr bwMode="auto">
          <a:xfrm>
            <a:off x="1828800" y="3214688"/>
            <a:ext cx="5448300" cy="364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http://www.phillipmartin.info/templates/template_blend_red.jpg"/>
          <p:cNvPicPr>
            <a:picLocks noChangeAspect="1" noChangeArrowheads="1"/>
          </p:cNvPicPr>
          <p:nvPr/>
        </p:nvPicPr>
        <p:blipFill>
          <a:blip r:embed="rId2"/>
          <a:srcRect/>
          <a:stretch>
            <a:fillRect/>
          </a:stretch>
        </p:blipFill>
        <p:spPr bwMode="auto">
          <a:xfrm>
            <a:off x="-152400" y="-609600"/>
            <a:ext cx="9296400" cy="7715250"/>
          </a:xfrm>
          <a:prstGeom prst="rect">
            <a:avLst/>
          </a:prstGeom>
          <a:noFill/>
          <a:ln w="9525">
            <a:noFill/>
            <a:miter lim="800000"/>
            <a:headEnd/>
            <a:tailEnd/>
          </a:ln>
        </p:spPr>
      </p:pic>
      <p:sp>
        <p:nvSpPr>
          <p:cNvPr id="12291" name="Title 1"/>
          <p:cNvSpPr>
            <a:spLocks noGrp="1"/>
          </p:cNvSpPr>
          <p:nvPr>
            <p:ph type="title"/>
          </p:nvPr>
        </p:nvSpPr>
        <p:spPr>
          <a:xfrm>
            <a:off x="1524000" y="228600"/>
            <a:ext cx="5943600" cy="1630363"/>
          </a:xfrm>
        </p:spPr>
        <p:txBody>
          <a:bodyPr/>
          <a:lstStyle/>
          <a:p>
            <a:pPr eaLnBrk="1" hangingPunct="1"/>
            <a:r>
              <a:rPr lang="en-US" smtClean="0">
                <a:latin typeface="Cooper Black" pitchFamily="18" charset="0"/>
              </a:rPr>
              <a:t>Outcome of the</a:t>
            </a:r>
            <a:br>
              <a:rPr lang="en-US" smtClean="0">
                <a:latin typeface="Cooper Black" pitchFamily="18" charset="0"/>
              </a:rPr>
            </a:br>
            <a:r>
              <a:rPr lang="en-US" smtClean="0">
                <a:latin typeface="Cooper Black" pitchFamily="18" charset="0"/>
              </a:rPr>
              <a:t> </a:t>
            </a:r>
            <a:r>
              <a:rPr lang="en-US" u="sng" smtClean="0">
                <a:latin typeface="Cooper Black" pitchFamily="18" charset="0"/>
              </a:rPr>
              <a:t>Battle of Saratoga</a:t>
            </a:r>
            <a:r>
              <a:rPr lang="en-US" smtClean="0">
                <a:latin typeface="Cooper Black" pitchFamily="18" charset="0"/>
              </a:rPr>
              <a:t/>
            </a:r>
            <a:br>
              <a:rPr lang="en-US" smtClean="0">
                <a:latin typeface="Cooper Black" pitchFamily="18" charset="0"/>
              </a:rPr>
            </a:br>
            <a:endParaRPr lang="en-US" smtClean="0">
              <a:latin typeface="Cooper Black" pitchFamily="18" charset="0"/>
            </a:endParaRPr>
          </a:p>
        </p:txBody>
      </p:sp>
      <p:sp>
        <p:nvSpPr>
          <p:cNvPr id="12292" name="Content Placeholder 2"/>
          <p:cNvSpPr>
            <a:spLocks noGrp="1"/>
          </p:cNvSpPr>
          <p:nvPr>
            <p:ph idx="1"/>
          </p:nvPr>
        </p:nvSpPr>
        <p:spPr>
          <a:xfrm>
            <a:off x="304800" y="3048000"/>
            <a:ext cx="8229600" cy="2133600"/>
          </a:xfrm>
        </p:spPr>
        <p:txBody>
          <a:bodyPr/>
          <a:lstStyle/>
          <a:p>
            <a:pPr eaLnBrk="1" hangingPunct="1"/>
            <a:r>
              <a:rPr lang="en-US" dirty="0" smtClean="0">
                <a:latin typeface="Cooper Black" pitchFamily="18" charset="0"/>
              </a:rPr>
              <a:t>Colonial Army WON!!</a:t>
            </a:r>
          </a:p>
          <a:p>
            <a:pPr eaLnBrk="1" hangingPunct="1"/>
            <a:r>
              <a:rPr lang="en-US" dirty="0" smtClean="0">
                <a:latin typeface="Cooper Black" pitchFamily="18" charset="0"/>
              </a:rPr>
              <a:t>France decided  to help out the colonists.</a:t>
            </a:r>
          </a:p>
          <a:p>
            <a:pPr eaLnBrk="1" hangingPunct="1"/>
            <a:r>
              <a:rPr lang="en-US" dirty="0" smtClean="0">
                <a:latin typeface="Cooper Black" pitchFamily="18" charset="0"/>
              </a:rPr>
              <a:t>This was a turning point.</a:t>
            </a:r>
          </a:p>
        </p:txBody>
      </p:sp>
      <p:sp>
        <p:nvSpPr>
          <p:cNvPr id="12293" name="TextBox 3"/>
          <p:cNvSpPr txBox="1">
            <a:spLocks noChangeArrowheads="1"/>
          </p:cNvSpPr>
          <p:nvPr/>
        </p:nvSpPr>
        <p:spPr bwMode="auto">
          <a:xfrm>
            <a:off x="838200" y="5562600"/>
            <a:ext cx="7412038" cy="830263"/>
          </a:xfrm>
          <a:prstGeom prst="rect">
            <a:avLst/>
          </a:prstGeom>
          <a:noFill/>
          <a:ln w="9525">
            <a:noFill/>
            <a:miter lim="800000"/>
            <a:headEnd/>
            <a:tailEnd/>
          </a:ln>
        </p:spPr>
        <p:txBody>
          <a:bodyPr>
            <a:spAutoFit/>
          </a:bodyPr>
          <a:lstStyle/>
          <a:p>
            <a:pPr lvl="1" algn="ctr">
              <a:buFont typeface="Wingdings" pitchFamily="2" charset="2"/>
              <a:buChar char="v"/>
            </a:pPr>
            <a:r>
              <a:rPr lang="en-US" sz="2400" b="1">
                <a:solidFill>
                  <a:schemeClr val="tx2"/>
                </a:solidFill>
                <a:latin typeface="Comic Sans MS" pitchFamily="66" charset="0"/>
              </a:rPr>
              <a:t>Create a simile describing the outcome of the Battle of Saratoga</a:t>
            </a:r>
          </a:p>
        </p:txBody>
      </p:sp>
      <p:pic>
        <p:nvPicPr>
          <p:cNvPr id="12294" name="Picture 4" descr="http://military.phillipmartin.info/amhis_french_indian_soldier.gif"/>
          <p:cNvPicPr>
            <a:picLocks noChangeAspect="1" noChangeArrowheads="1"/>
          </p:cNvPicPr>
          <p:nvPr/>
        </p:nvPicPr>
        <p:blipFill>
          <a:blip r:embed="rId3"/>
          <a:srcRect/>
          <a:stretch>
            <a:fillRect/>
          </a:stretch>
        </p:blipFill>
        <p:spPr bwMode="auto">
          <a:xfrm>
            <a:off x="6248400" y="228600"/>
            <a:ext cx="2441575" cy="2824163"/>
          </a:xfrm>
          <a:prstGeom prst="rect">
            <a:avLst/>
          </a:prstGeom>
          <a:noFill/>
          <a:ln w="9525">
            <a:noFill/>
            <a:miter lim="800000"/>
            <a:headEnd/>
            <a:tailEnd/>
          </a:ln>
        </p:spPr>
      </p:pic>
      <p:pic>
        <p:nvPicPr>
          <p:cNvPr id="12295" name="Picture 4" descr="http://military.phillipmartin.info/amhis_french_indian_soldier.gif"/>
          <p:cNvPicPr>
            <a:picLocks noChangeAspect="1" noChangeArrowheads="1"/>
          </p:cNvPicPr>
          <p:nvPr/>
        </p:nvPicPr>
        <p:blipFill>
          <a:blip r:embed="rId4"/>
          <a:srcRect/>
          <a:stretch>
            <a:fillRect/>
          </a:stretch>
        </p:blipFill>
        <p:spPr bwMode="auto">
          <a:xfrm>
            <a:off x="381000" y="228600"/>
            <a:ext cx="2441575" cy="282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4800" u="sng" smtClean="0">
                <a:latin typeface="Cooper Black" pitchFamily="18" charset="0"/>
              </a:rPr>
              <a:t>Winter at Valley Forge</a:t>
            </a:r>
          </a:p>
        </p:txBody>
      </p:sp>
      <p:sp>
        <p:nvSpPr>
          <p:cNvPr id="13315" name="Content Placeholder 2"/>
          <p:cNvSpPr>
            <a:spLocks noGrp="1"/>
          </p:cNvSpPr>
          <p:nvPr>
            <p:ph idx="1"/>
          </p:nvPr>
        </p:nvSpPr>
        <p:spPr>
          <a:xfrm>
            <a:off x="1828800" y="1371600"/>
            <a:ext cx="5257800" cy="914400"/>
          </a:xfrm>
        </p:spPr>
        <p:txBody>
          <a:bodyPr/>
          <a:lstStyle/>
          <a:p>
            <a:pPr algn="ctr" eaLnBrk="1" hangingPunct="1"/>
            <a:r>
              <a:rPr lang="en-US" smtClean="0">
                <a:latin typeface="Cooper Black" pitchFamily="18" charset="0"/>
              </a:rPr>
              <a:t>Winter of 1777- 1778</a:t>
            </a:r>
          </a:p>
        </p:txBody>
      </p:sp>
      <p:pic>
        <p:nvPicPr>
          <p:cNvPr id="13316" name="Picture 5" descr="http://api.ning.com/files/bBChT5*ErqucuBEeY4Y8Rdj-pV944TA4iK7*ciiaqebQyWP9NK7o4WTKQ*hni9E1xoGom8Juy205jlphptmhziF5QNyj-fJt/georgewashingtonvalleyforge.jpg"/>
          <p:cNvPicPr>
            <a:picLocks noChangeAspect="1" noChangeArrowheads="1"/>
          </p:cNvPicPr>
          <p:nvPr/>
        </p:nvPicPr>
        <p:blipFill>
          <a:blip r:embed="rId3"/>
          <a:srcRect/>
          <a:stretch>
            <a:fillRect/>
          </a:stretch>
        </p:blipFill>
        <p:spPr bwMode="auto">
          <a:xfrm>
            <a:off x="1600200" y="2238375"/>
            <a:ext cx="6113463" cy="4562475"/>
          </a:xfrm>
          <a:prstGeom prst="rect">
            <a:avLst/>
          </a:prstGeom>
          <a:noFill/>
          <a:ln w="9525">
            <a:noFill/>
            <a:miter lim="800000"/>
            <a:headEnd/>
            <a:tailEnd/>
          </a:ln>
        </p:spPr>
      </p:pic>
    </p:spTree>
  </p:cSld>
  <p:clrMapOvr>
    <a:masterClrMapping/>
  </p:clrMapOvr>
  <p:transition>
    <p:sndAc>
      <p:stSnd>
        <p:snd r:embed="rId2" name="drumroll.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3992562"/>
          </a:xfrm>
        </p:spPr>
        <p:txBody>
          <a:bodyPr/>
          <a:lstStyle/>
          <a:p>
            <a:pPr eaLnBrk="1" hangingPunct="1"/>
            <a:r>
              <a:rPr lang="en-US" sz="3200" dirty="0" smtClean="0">
                <a:latin typeface="Cooper Black" pitchFamily="18" charset="0"/>
              </a:rPr>
              <a:t>Washington and his troops stayed in Valley Forge, PA during the winter. Many died of hunger, disease, or from the harsh weather. </a:t>
            </a:r>
            <a:br>
              <a:rPr lang="en-US" sz="3200" dirty="0" smtClean="0">
                <a:latin typeface="Cooper Black" pitchFamily="18" charset="0"/>
              </a:rPr>
            </a:br>
            <a:r>
              <a:rPr lang="en-US" sz="3200" dirty="0" smtClean="0">
                <a:latin typeface="Cooper Black" pitchFamily="18" charset="0"/>
              </a:rPr>
              <a:t>Many also deserted (left) the army.</a:t>
            </a:r>
          </a:p>
        </p:txBody>
      </p:sp>
      <p:pic>
        <p:nvPicPr>
          <p:cNvPr id="14339" name="Picture 5" descr="http://24hourbrigade.com/wp-content/uploads/2009/01/valley-forge.jpg"/>
          <p:cNvPicPr>
            <a:picLocks noGrp="1" noChangeAspect="1" noChangeArrowheads="1"/>
          </p:cNvPicPr>
          <p:nvPr>
            <p:ph idx="1"/>
          </p:nvPr>
        </p:nvPicPr>
        <p:blipFill>
          <a:blip r:embed="rId2"/>
          <a:srcRect/>
          <a:stretch>
            <a:fillRect/>
          </a:stretch>
        </p:blipFill>
        <p:spPr>
          <a:xfrm>
            <a:off x="2362200" y="3825875"/>
            <a:ext cx="4648200" cy="303212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http://1.bp.blogspot.com/_k07pirzBU34/SWxdEXjdyUI/AAAAAAAAAIs/2DpknifEB5Q/s400/SuperStock_900-122985~George-Washington-at-Valley-Forge-Posters.jpg"/>
          <p:cNvPicPr>
            <a:picLocks noChangeAspect="1" noChangeArrowheads="1"/>
          </p:cNvPicPr>
          <p:nvPr/>
        </p:nvPicPr>
        <p:blipFill>
          <a:blip r:embed="rId3"/>
          <a:srcRect/>
          <a:stretch>
            <a:fillRect/>
          </a:stretch>
        </p:blipFill>
        <p:spPr bwMode="auto">
          <a:xfrm>
            <a:off x="1066800" y="4743450"/>
            <a:ext cx="3124200" cy="2114550"/>
          </a:xfrm>
          <a:prstGeom prst="rect">
            <a:avLst/>
          </a:prstGeom>
          <a:noFill/>
          <a:ln w="9525">
            <a:noFill/>
            <a:miter lim="800000"/>
            <a:headEnd/>
            <a:tailEnd/>
          </a:ln>
        </p:spPr>
      </p:pic>
      <p:sp>
        <p:nvSpPr>
          <p:cNvPr id="2" name="Title 1"/>
          <p:cNvSpPr>
            <a:spLocks noGrp="1"/>
          </p:cNvSpPr>
          <p:nvPr>
            <p:ph type="title"/>
          </p:nvPr>
        </p:nvSpPr>
        <p:spPr>
          <a:xfrm>
            <a:off x="457200" y="228600"/>
            <a:ext cx="8686800" cy="1143000"/>
          </a:xfrm>
        </p:spPr>
        <p:txBody>
          <a:bodyPr rtlCol="0">
            <a:normAutofit fontScale="90000"/>
          </a:bodyPr>
          <a:lstStyle/>
          <a:p>
            <a:pPr eaLnBrk="1" fontAlgn="auto" hangingPunct="1">
              <a:spcAft>
                <a:spcPts val="0"/>
              </a:spcAft>
              <a:defRPr/>
            </a:pPr>
            <a:r>
              <a:rPr lang="en-US" dirty="0" smtClean="0">
                <a:latin typeface="Cooper Black" pitchFamily="18" charset="0"/>
              </a:rPr>
              <a:t>Outcome of </a:t>
            </a:r>
            <a:br>
              <a:rPr lang="en-US" dirty="0" smtClean="0">
                <a:latin typeface="Cooper Black" pitchFamily="18" charset="0"/>
              </a:rPr>
            </a:br>
            <a:r>
              <a:rPr lang="en-US" u="sng" dirty="0" smtClean="0">
                <a:latin typeface="Cooper Black" pitchFamily="18" charset="0"/>
              </a:rPr>
              <a:t>Winter at Valley Forge</a:t>
            </a:r>
          </a:p>
        </p:txBody>
      </p:sp>
      <p:sp>
        <p:nvSpPr>
          <p:cNvPr id="15364" name="Content Placeholder 2"/>
          <p:cNvSpPr>
            <a:spLocks noGrp="1"/>
          </p:cNvSpPr>
          <p:nvPr>
            <p:ph idx="1"/>
          </p:nvPr>
        </p:nvSpPr>
        <p:spPr>
          <a:xfrm>
            <a:off x="457200" y="1600200"/>
            <a:ext cx="8229600" cy="3429000"/>
          </a:xfrm>
        </p:spPr>
        <p:txBody>
          <a:bodyPr/>
          <a:lstStyle/>
          <a:p>
            <a:pPr eaLnBrk="1" hangingPunct="1"/>
            <a:r>
              <a:rPr lang="en-US" dirty="0" smtClean="0">
                <a:latin typeface="Cooper Black" pitchFamily="18" charset="0"/>
              </a:rPr>
              <a:t>Colonial army nearly crumbled because they lost so many soldiers. </a:t>
            </a:r>
          </a:p>
          <a:p>
            <a:pPr eaLnBrk="1" hangingPunct="1"/>
            <a:r>
              <a:rPr lang="en-US" dirty="0" smtClean="0">
                <a:latin typeface="Cooper Black" pitchFamily="18" charset="0"/>
              </a:rPr>
              <a:t>Those who stayed, trusted General Washington to lead them to victory.</a:t>
            </a:r>
          </a:p>
        </p:txBody>
      </p:sp>
      <p:sp>
        <p:nvSpPr>
          <p:cNvPr id="15365" name="TextBox 3"/>
          <p:cNvSpPr txBox="1">
            <a:spLocks noChangeArrowheads="1"/>
          </p:cNvSpPr>
          <p:nvPr/>
        </p:nvSpPr>
        <p:spPr bwMode="auto">
          <a:xfrm>
            <a:off x="4267200" y="5029200"/>
            <a:ext cx="4191000" cy="1570038"/>
          </a:xfrm>
          <a:prstGeom prst="rect">
            <a:avLst/>
          </a:prstGeom>
          <a:noFill/>
          <a:ln w="9525">
            <a:noFill/>
            <a:miter lim="800000"/>
            <a:headEnd/>
            <a:tailEnd/>
          </a:ln>
        </p:spPr>
        <p:txBody>
          <a:bodyPr>
            <a:spAutoFit/>
          </a:bodyPr>
          <a:lstStyle/>
          <a:p>
            <a:pPr>
              <a:buFont typeface="Wingdings" pitchFamily="2" charset="2"/>
              <a:buChar char="v"/>
            </a:pPr>
            <a:r>
              <a:rPr lang="en-US" sz="2400">
                <a:solidFill>
                  <a:srgbClr val="FF0000"/>
                </a:solidFill>
                <a:latin typeface="Comic Sans MS" pitchFamily="66" charset="0"/>
              </a:rPr>
              <a:t>How do you think things might have been different for the soldiers if this had happened in the summer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57400" y="228600"/>
            <a:ext cx="5334000" cy="1295400"/>
          </a:xfrm>
        </p:spPr>
        <p:txBody>
          <a:bodyPr/>
          <a:lstStyle/>
          <a:p>
            <a:pPr eaLnBrk="1" hangingPunct="1"/>
            <a:r>
              <a:rPr lang="en-US" u="sng" smtClean="0">
                <a:latin typeface="Cooper Black" pitchFamily="18" charset="0"/>
              </a:rPr>
              <a:t>Battle of </a:t>
            </a:r>
            <a:br>
              <a:rPr lang="en-US" u="sng" smtClean="0">
                <a:latin typeface="Cooper Black" pitchFamily="18" charset="0"/>
              </a:rPr>
            </a:br>
            <a:r>
              <a:rPr lang="en-US" u="sng" smtClean="0">
                <a:latin typeface="Cooper Black" pitchFamily="18" charset="0"/>
              </a:rPr>
              <a:t>Kettle Creek</a:t>
            </a:r>
          </a:p>
        </p:txBody>
      </p:sp>
      <p:sp>
        <p:nvSpPr>
          <p:cNvPr id="10243" name="Content Placeholder 2"/>
          <p:cNvSpPr>
            <a:spLocks noGrp="1"/>
          </p:cNvSpPr>
          <p:nvPr>
            <p:ph idx="1"/>
          </p:nvPr>
        </p:nvSpPr>
        <p:spPr>
          <a:xfrm>
            <a:off x="2209800" y="5410200"/>
            <a:ext cx="5334000" cy="1066800"/>
          </a:xfrm>
        </p:spPr>
        <p:txBody>
          <a:bodyPr rtlCol="0">
            <a:normAutofit lnSpcReduction="10000"/>
          </a:bodyPr>
          <a:lstStyle/>
          <a:p>
            <a:pPr algn="ctr" eaLnBrk="1" fontAlgn="auto" hangingPunct="1">
              <a:spcAft>
                <a:spcPts val="0"/>
              </a:spcAft>
              <a:buFont typeface="Arial" pitchFamily="34" charset="0"/>
              <a:buChar char="•"/>
              <a:defRPr/>
            </a:pPr>
            <a:r>
              <a:rPr lang="en-US" dirty="0" smtClean="0">
                <a:latin typeface="Cooper Black" pitchFamily="18" charset="0"/>
              </a:rPr>
              <a:t>February 14, 1779</a:t>
            </a:r>
          </a:p>
          <a:p>
            <a:pPr algn="ctr" eaLnBrk="1" fontAlgn="auto" hangingPunct="1">
              <a:spcAft>
                <a:spcPts val="0"/>
              </a:spcAft>
              <a:buFont typeface="Arial" pitchFamily="34" charset="0"/>
              <a:buChar char="•"/>
              <a:defRPr/>
            </a:pPr>
            <a:r>
              <a:rPr lang="en-US" dirty="0" smtClean="0">
                <a:latin typeface="Cooper Black" pitchFamily="18" charset="0"/>
              </a:rPr>
              <a:t>Kettle Creek, Georgia</a:t>
            </a:r>
          </a:p>
        </p:txBody>
      </p:sp>
      <p:pic>
        <p:nvPicPr>
          <p:cNvPr id="16388" name="Picture 5" descr="http://www.lafayettesar.org/gallery/KettleCreek2008/Elijah_Clark_Militia_firing_at_Kettle_Creek_2008.JPG"/>
          <p:cNvPicPr>
            <a:picLocks noChangeAspect="1" noChangeArrowheads="1"/>
          </p:cNvPicPr>
          <p:nvPr/>
        </p:nvPicPr>
        <p:blipFill>
          <a:blip r:embed="rId3"/>
          <a:srcRect/>
          <a:stretch>
            <a:fillRect/>
          </a:stretch>
        </p:blipFill>
        <p:spPr bwMode="auto">
          <a:xfrm>
            <a:off x="1295400" y="1600200"/>
            <a:ext cx="6934200" cy="3609975"/>
          </a:xfrm>
          <a:prstGeom prst="rect">
            <a:avLst/>
          </a:prstGeom>
          <a:noFill/>
          <a:ln w="9525">
            <a:noFill/>
            <a:miter lim="800000"/>
            <a:headEnd/>
            <a:tailEnd/>
          </a:ln>
        </p:spPr>
      </p:pic>
    </p:spTree>
  </p:cSld>
  <p:clrMapOvr>
    <a:masterClrMapping/>
  </p:clrMapOvr>
  <p:transition>
    <p:sndAc>
      <p:stSnd>
        <p:snd r:embed="rId2" name="bomb.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3840162"/>
          </a:xfrm>
        </p:spPr>
        <p:txBody>
          <a:bodyPr/>
          <a:lstStyle/>
          <a:p>
            <a:pPr eaLnBrk="1" hangingPunct="1"/>
            <a:r>
              <a:rPr lang="en-US" sz="3200" dirty="0" smtClean="0">
                <a:latin typeface="Cooper Black" pitchFamily="18" charset="0"/>
              </a:rPr>
              <a:t>It was a small battle on the banks of Kettle Creek. The Patriots outnumbered the British by 2:1. The Patriots surprise attacked the British.</a:t>
            </a:r>
          </a:p>
        </p:txBody>
      </p:sp>
      <p:pic>
        <p:nvPicPr>
          <p:cNvPr id="17411" name="Picture 5" descr="http://www.lafayettesar.org/gallery/KettleCreek2008/Our_Chapter_Color_Guard_at_Kettle_Creek_2008.JPG"/>
          <p:cNvPicPr>
            <a:picLocks noChangeAspect="1" noChangeArrowheads="1"/>
          </p:cNvPicPr>
          <p:nvPr/>
        </p:nvPicPr>
        <p:blipFill>
          <a:blip r:embed="rId2"/>
          <a:srcRect/>
          <a:stretch>
            <a:fillRect/>
          </a:stretch>
        </p:blipFill>
        <p:spPr bwMode="auto">
          <a:xfrm>
            <a:off x="3124200" y="3725863"/>
            <a:ext cx="3362325" cy="3132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73163"/>
          </a:xfrm>
        </p:spPr>
        <p:txBody>
          <a:bodyPr rtlCol="0">
            <a:normAutofit fontScale="90000"/>
          </a:bodyPr>
          <a:lstStyle/>
          <a:p>
            <a:pPr eaLnBrk="1" fontAlgn="auto" hangingPunct="1">
              <a:spcAft>
                <a:spcPts val="0"/>
              </a:spcAft>
              <a:defRPr/>
            </a:pPr>
            <a:r>
              <a:rPr lang="en-US" dirty="0" smtClean="0">
                <a:solidFill>
                  <a:schemeClr val="bg1"/>
                </a:solidFill>
                <a:latin typeface="Cooper Black" pitchFamily="18" charset="0"/>
              </a:rPr>
              <a:t>Outcome of </a:t>
            </a:r>
            <a:br>
              <a:rPr lang="en-US" dirty="0" smtClean="0">
                <a:solidFill>
                  <a:schemeClr val="bg1"/>
                </a:solidFill>
                <a:latin typeface="Cooper Black" pitchFamily="18" charset="0"/>
              </a:rPr>
            </a:br>
            <a:r>
              <a:rPr lang="en-US" u="sng" dirty="0" smtClean="0">
                <a:solidFill>
                  <a:schemeClr val="bg1"/>
                </a:solidFill>
                <a:latin typeface="Cooper Black" pitchFamily="18" charset="0"/>
              </a:rPr>
              <a:t>Battle of Kettle Creek</a:t>
            </a:r>
          </a:p>
        </p:txBody>
      </p:sp>
      <p:sp>
        <p:nvSpPr>
          <p:cNvPr id="18435" name="TextBox 3"/>
          <p:cNvSpPr txBox="1">
            <a:spLocks noChangeArrowheads="1"/>
          </p:cNvSpPr>
          <p:nvPr/>
        </p:nvSpPr>
        <p:spPr bwMode="auto">
          <a:xfrm>
            <a:off x="533400" y="5334000"/>
            <a:ext cx="7620000" cy="1200150"/>
          </a:xfrm>
          <a:prstGeom prst="rect">
            <a:avLst/>
          </a:prstGeom>
          <a:noFill/>
          <a:ln w="9525">
            <a:noFill/>
            <a:miter lim="800000"/>
            <a:headEnd/>
            <a:tailEnd/>
          </a:ln>
        </p:spPr>
        <p:txBody>
          <a:bodyPr>
            <a:spAutoFit/>
          </a:bodyPr>
          <a:lstStyle/>
          <a:p>
            <a:pPr>
              <a:buFont typeface="Wingdings" pitchFamily="2" charset="2"/>
              <a:buChar char="v"/>
            </a:pPr>
            <a:r>
              <a:rPr lang="en-US" sz="2400" b="1">
                <a:solidFill>
                  <a:srgbClr val="FF0000"/>
                </a:solidFill>
                <a:latin typeface="Comic Sans MS" pitchFamily="66" charset="0"/>
              </a:rPr>
              <a:t>How would you feel if you were living in Georgia at this time and your dad had fought in this battle?</a:t>
            </a:r>
          </a:p>
        </p:txBody>
      </p:sp>
      <p:sp>
        <p:nvSpPr>
          <p:cNvPr id="18436" name="Content Placeholder 2"/>
          <p:cNvSpPr>
            <a:spLocks noGrp="1"/>
          </p:cNvSpPr>
          <p:nvPr>
            <p:ph idx="1"/>
          </p:nvPr>
        </p:nvSpPr>
        <p:spPr>
          <a:xfrm>
            <a:off x="457200" y="1600200"/>
            <a:ext cx="8229600" cy="3733800"/>
          </a:xfrm>
        </p:spPr>
        <p:txBody>
          <a:bodyPr/>
          <a:lstStyle/>
          <a:p>
            <a:pPr eaLnBrk="1" hangingPunct="1"/>
            <a:r>
              <a:rPr lang="en-US" dirty="0" smtClean="0">
                <a:solidFill>
                  <a:schemeClr val="bg1"/>
                </a:solidFill>
                <a:latin typeface="Cooper Black" pitchFamily="18" charset="0"/>
              </a:rPr>
              <a:t>This battle was a moral booster because it gave the colonists confidence that they could win the war after all. </a:t>
            </a:r>
          </a:p>
          <a:p>
            <a:pPr eaLnBrk="1" hangingPunct="1"/>
            <a:r>
              <a:rPr lang="en-US" dirty="0" smtClean="0">
                <a:solidFill>
                  <a:schemeClr val="bg1"/>
                </a:solidFill>
                <a:latin typeface="Cooper Black" pitchFamily="18" charset="0"/>
              </a:rPr>
              <a:t>Patriots won the battle and this kept the British from taking over Georgia.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u="sng" smtClean="0">
                <a:latin typeface="Cooper Black" pitchFamily="18" charset="0"/>
              </a:rPr>
              <a:t>Battle of Yorktown</a:t>
            </a:r>
          </a:p>
        </p:txBody>
      </p:sp>
      <p:sp>
        <p:nvSpPr>
          <p:cNvPr id="19459" name="Content Placeholder 2"/>
          <p:cNvSpPr>
            <a:spLocks noGrp="1"/>
          </p:cNvSpPr>
          <p:nvPr>
            <p:ph idx="1"/>
          </p:nvPr>
        </p:nvSpPr>
        <p:spPr>
          <a:xfrm>
            <a:off x="2057400" y="1371600"/>
            <a:ext cx="5105400" cy="1219200"/>
          </a:xfrm>
        </p:spPr>
        <p:txBody>
          <a:bodyPr/>
          <a:lstStyle/>
          <a:p>
            <a:pPr algn="ctr" eaLnBrk="1" hangingPunct="1"/>
            <a:r>
              <a:rPr lang="en-US" smtClean="0">
                <a:latin typeface="Cooper Black" pitchFamily="18" charset="0"/>
              </a:rPr>
              <a:t>Yorktown, VA</a:t>
            </a:r>
          </a:p>
          <a:p>
            <a:pPr algn="ctr" eaLnBrk="1" hangingPunct="1"/>
            <a:r>
              <a:rPr lang="en-US" smtClean="0">
                <a:latin typeface="Cooper Black" pitchFamily="18" charset="0"/>
              </a:rPr>
              <a:t>October 19, 1781</a:t>
            </a:r>
          </a:p>
        </p:txBody>
      </p:sp>
      <p:pic>
        <p:nvPicPr>
          <p:cNvPr id="19460" name="Picture 5" descr="http://www.britishbattles.com/images/yorktown/yorktown.jpg"/>
          <p:cNvPicPr>
            <a:picLocks noChangeAspect="1" noChangeArrowheads="1"/>
          </p:cNvPicPr>
          <p:nvPr/>
        </p:nvPicPr>
        <p:blipFill>
          <a:blip r:embed="rId3"/>
          <a:srcRect/>
          <a:stretch>
            <a:fillRect/>
          </a:stretch>
        </p:blipFill>
        <p:spPr bwMode="auto">
          <a:xfrm>
            <a:off x="1219200" y="2590800"/>
            <a:ext cx="6773863" cy="4067175"/>
          </a:xfrm>
          <a:prstGeom prst="rect">
            <a:avLst/>
          </a:prstGeom>
          <a:noFill/>
          <a:ln w="9525">
            <a:noFill/>
            <a:miter lim="800000"/>
            <a:headEnd/>
            <a:tailEnd/>
          </a:ln>
        </p:spPr>
      </p:pic>
    </p:spTree>
  </p:cSld>
  <p:clrMapOvr>
    <a:masterClrMapping/>
  </p:clrMapOvr>
  <p:transition>
    <p:sndAc>
      <p:stSnd>
        <p:snd r:embed="rId2" name="bomb.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ttp://www.phillipmartin.info/templates/template_blend_white.jpg"/>
          <p:cNvPicPr>
            <a:picLocks noChangeAspect="1" noChangeArrowheads="1"/>
          </p:cNvPicPr>
          <p:nvPr/>
        </p:nvPicPr>
        <p:blipFill>
          <a:blip r:embed="rId2"/>
          <a:srcRect/>
          <a:stretch>
            <a:fillRect/>
          </a:stretch>
        </p:blipFill>
        <p:spPr bwMode="auto">
          <a:xfrm>
            <a:off x="0" y="0"/>
            <a:ext cx="10287000" cy="7715250"/>
          </a:xfrm>
          <a:prstGeom prst="rect">
            <a:avLst/>
          </a:prstGeom>
          <a:noFill/>
          <a:ln w="9525">
            <a:noFill/>
            <a:miter lim="800000"/>
            <a:headEnd/>
            <a:tailEnd/>
          </a:ln>
        </p:spPr>
      </p:pic>
      <p:sp>
        <p:nvSpPr>
          <p:cNvPr id="2" name="Title 1"/>
          <p:cNvSpPr>
            <a:spLocks noGrp="1"/>
          </p:cNvSpPr>
          <p:nvPr>
            <p:ph type="title"/>
          </p:nvPr>
        </p:nvSpPr>
        <p:spPr>
          <a:xfrm>
            <a:off x="457200" y="274638"/>
            <a:ext cx="8229600" cy="2925762"/>
          </a:xfrm>
        </p:spPr>
        <p:txBody>
          <a:bodyPr rtlCol="0">
            <a:normAutofit/>
          </a:bodyPr>
          <a:lstStyle/>
          <a:p>
            <a:pPr eaLnBrk="1" fontAlgn="auto" hangingPunct="1">
              <a:spcAft>
                <a:spcPts val="0"/>
              </a:spcAft>
              <a:defRPr/>
            </a:pPr>
            <a:r>
              <a:rPr lang="en-US" sz="3200" dirty="0" smtClean="0">
                <a:latin typeface="Cooper Black" pitchFamily="18" charset="0"/>
              </a:rPr>
              <a:t>British Army sets up camp on a peninsula. Washington’s army blocks them in to the west and the French navy blocks them in to the east. They are trapped.</a:t>
            </a:r>
          </a:p>
        </p:txBody>
      </p:sp>
      <p:pic>
        <p:nvPicPr>
          <p:cNvPr id="20484" name="Picture 5" descr="http://www.tollroadsnews.com/image-archive/0930_YorktownBattle1782HowardPyl.gif"/>
          <p:cNvPicPr>
            <a:picLocks noChangeAspect="1" noChangeArrowheads="1"/>
          </p:cNvPicPr>
          <p:nvPr/>
        </p:nvPicPr>
        <p:blipFill>
          <a:blip r:embed="rId3"/>
          <a:srcRect/>
          <a:stretch>
            <a:fillRect/>
          </a:stretch>
        </p:blipFill>
        <p:spPr bwMode="auto">
          <a:xfrm>
            <a:off x="3505200" y="3048000"/>
            <a:ext cx="2971800" cy="359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icture of Battle of Bunker Hill"/>
          <p:cNvPicPr>
            <a:picLocks noChangeAspect="1" noChangeArrowheads="1"/>
          </p:cNvPicPr>
          <p:nvPr/>
        </p:nvPicPr>
        <p:blipFill>
          <a:blip r:embed="rId3"/>
          <a:srcRect/>
          <a:stretch>
            <a:fillRect/>
          </a:stretch>
        </p:blipFill>
        <p:spPr bwMode="auto">
          <a:xfrm>
            <a:off x="609600" y="2743200"/>
            <a:ext cx="7791450" cy="4114800"/>
          </a:xfrm>
          <a:prstGeom prst="rect">
            <a:avLst/>
          </a:prstGeom>
          <a:noFill/>
          <a:ln w="9525">
            <a:noFill/>
            <a:miter lim="800000"/>
            <a:headEnd/>
            <a:tailEnd/>
          </a:ln>
        </p:spPr>
      </p:pic>
      <p:sp>
        <p:nvSpPr>
          <p:cNvPr id="3075" name="Title 1"/>
          <p:cNvSpPr>
            <a:spLocks noGrp="1"/>
          </p:cNvSpPr>
          <p:nvPr>
            <p:ph type="title"/>
          </p:nvPr>
        </p:nvSpPr>
        <p:spPr>
          <a:xfrm>
            <a:off x="1371600" y="228600"/>
            <a:ext cx="6553200" cy="1096963"/>
          </a:xfrm>
        </p:spPr>
        <p:txBody>
          <a:bodyPr/>
          <a:lstStyle/>
          <a:p>
            <a:pPr eaLnBrk="1" hangingPunct="1"/>
            <a:r>
              <a:rPr lang="en-US" u="sng" smtClean="0">
                <a:latin typeface="Cooper Black" pitchFamily="18" charset="0"/>
              </a:rPr>
              <a:t>Battle of Bunker Hill</a:t>
            </a:r>
          </a:p>
        </p:txBody>
      </p:sp>
      <p:sp>
        <p:nvSpPr>
          <p:cNvPr id="3076" name="Content Placeholder 2"/>
          <p:cNvSpPr>
            <a:spLocks noGrp="1"/>
          </p:cNvSpPr>
          <p:nvPr>
            <p:ph idx="1"/>
          </p:nvPr>
        </p:nvSpPr>
        <p:spPr>
          <a:xfrm>
            <a:off x="2590800" y="1371600"/>
            <a:ext cx="3505200" cy="1295400"/>
          </a:xfrm>
        </p:spPr>
        <p:txBody>
          <a:bodyPr/>
          <a:lstStyle/>
          <a:p>
            <a:pPr algn="ctr" eaLnBrk="1" hangingPunct="1"/>
            <a:r>
              <a:rPr lang="en-US" smtClean="0">
                <a:latin typeface="Cooper Black" pitchFamily="18" charset="0"/>
              </a:rPr>
              <a:t>Boston, MA</a:t>
            </a:r>
          </a:p>
          <a:p>
            <a:pPr algn="ctr" eaLnBrk="1" hangingPunct="1"/>
            <a:r>
              <a:rPr lang="en-US" smtClean="0">
                <a:latin typeface="Cooper Black" pitchFamily="18" charset="0"/>
              </a:rPr>
              <a:t>June 17, 1775</a:t>
            </a:r>
          </a:p>
        </p:txBody>
      </p:sp>
    </p:spTree>
  </p:cSld>
  <p:clrMapOvr>
    <a:masterClrMapping/>
  </p:clrMapOvr>
  <p:transition>
    <p:sndAc>
      <p:stSnd>
        <p:snd r:embed="rId2" name="bomb.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Cooper Black" pitchFamily="18" charset="0"/>
              </a:rPr>
              <a:t>Outcome of </a:t>
            </a:r>
            <a:br>
              <a:rPr lang="en-US" dirty="0" smtClean="0">
                <a:latin typeface="Cooper Black" pitchFamily="18" charset="0"/>
              </a:rPr>
            </a:br>
            <a:r>
              <a:rPr lang="en-US" u="sng" dirty="0" smtClean="0">
                <a:latin typeface="Cooper Black" pitchFamily="18" charset="0"/>
              </a:rPr>
              <a:t>Battle of Yorktown</a:t>
            </a:r>
          </a:p>
        </p:txBody>
      </p:sp>
      <p:sp>
        <p:nvSpPr>
          <p:cNvPr id="21507" name="Content Placeholder 2"/>
          <p:cNvSpPr>
            <a:spLocks noGrp="1"/>
          </p:cNvSpPr>
          <p:nvPr>
            <p:ph idx="1"/>
          </p:nvPr>
        </p:nvSpPr>
        <p:spPr/>
        <p:txBody>
          <a:bodyPr/>
          <a:lstStyle/>
          <a:p>
            <a:pPr eaLnBrk="1" hangingPunct="1"/>
            <a:r>
              <a:rPr lang="en-US" dirty="0" smtClean="0">
                <a:latin typeface="Cooper Black" pitchFamily="18" charset="0"/>
              </a:rPr>
              <a:t>British General Cornwallis surrenders to General Washington.</a:t>
            </a:r>
          </a:p>
          <a:p>
            <a:pPr eaLnBrk="1" hangingPunct="1"/>
            <a:r>
              <a:rPr lang="en-US" dirty="0" smtClean="0">
                <a:latin typeface="Cooper Black" pitchFamily="18" charset="0"/>
              </a:rPr>
              <a:t>Colonial army won the war.</a:t>
            </a:r>
          </a:p>
          <a:p>
            <a:pPr eaLnBrk="1" hangingPunct="1"/>
            <a:r>
              <a:rPr lang="en-US" dirty="0" smtClean="0">
                <a:latin typeface="Cooper Black" pitchFamily="18" charset="0"/>
              </a:rPr>
              <a:t>Colonists are free from British rule.</a:t>
            </a:r>
          </a:p>
        </p:txBody>
      </p:sp>
      <p:pic>
        <p:nvPicPr>
          <p:cNvPr id="21508" name="Picture 5" descr="http://www.patriotresource.com/amerrev/battles/graphics/yorktown.jpg"/>
          <p:cNvPicPr>
            <a:picLocks noChangeAspect="1" noChangeArrowheads="1"/>
          </p:cNvPicPr>
          <p:nvPr/>
        </p:nvPicPr>
        <p:blipFill>
          <a:blip r:embed="rId2"/>
          <a:srcRect/>
          <a:stretch>
            <a:fillRect/>
          </a:stretch>
        </p:blipFill>
        <p:spPr bwMode="auto">
          <a:xfrm>
            <a:off x="1981200" y="3886200"/>
            <a:ext cx="5715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609600"/>
            <a:ext cx="8229600" cy="3505200"/>
          </a:xfrm>
        </p:spPr>
        <p:txBody>
          <a:bodyPr/>
          <a:lstStyle/>
          <a:p>
            <a:pPr eaLnBrk="1" hangingPunct="1">
              <a:buFont typeface="Arial" charset="0"/>
              <a:buNone/>
            </a:pPr>
            <a:r>
              <a:rPr lang="en-US" dirty="0" smtClean="0">
                <a:latin typeface="Cooper Black" pitchFamily="18" charset="0"/>
              </a:rPr>
              <a:t>	Colonists position themselves on top of a hill and build earthworks to hide behind. Colonists are low on ammunition so they wait until they see the whites of their eyes to fire. </a:t>
            </a:r>
          </a:p>
        </p:txBody>
      </p:sp>
      <p:pic>
        <p:nvPicPr>
          <p:cNvPr id="4099" name="Picture 4" descr="http://www.massar.org/img/Battle_of_bunker_hill_by_Percy_Moran.jpg"/>
          <p:cNvPicPr>
            <a:picLocks noChangeAspect="1" noChangeArrowheads="1"/>
          </p:cNvPicPr>
          <p:nvPr/>
        </p:nvPicPr>
        <p:blipFill>
          <a:blip r:embed="rId2"/>
          <a:srcRect/>
          <a:stretch>
            <a:fillRect/>
          </a:stretch>
        </p:blipFill>
        <p:spPr bwMode="auto">
          <a:xfrm>
            <a:off x="3505200" y="3295650"/>
            <a:ext cx="4230688" cy="349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See full size image">
            <a:hlinkClick r:id="rId2"/>
          </p:cNvPr>
          <p:cNvPicPr>
            <a:picLocks noChangeAspect="1" noChangeArrowheads="1"/>
          </p:cNvPicPr>
          <p:nvPr/>
        </p:nvPicPr>
        <p:blipFill>
          <a:blip r:embed="rId3"/>
          <a:srcRect/>
          <a:stretch>
            <a:fillRect/>
          </a:stretch>
        </p:blipFill>
        <p:spPr bwMode="auto">
          <a:xfrm>
            <a:off x="3276600" y="2986088"/>
            <a:ext cx="2784475" cy="2652712"/>
          </a:xfrm>
          <a:prstGeom prst="rect">
            <a:avLst/>
          </a:prstGeom>
          <a:noFill/>
          <a:ln w="9525">
            <a:noFill/>
            <a:miter lim="800000"/>
            <a:headEnd/>
            <a:tailEnd/>
          </a:ln>
        </p:spPr>
      </p:pic>
      <p:sp>
        <p:nvSpPr>
          <p:cNvPr id="5123" name="Content Placeholder 2"/>
          <p:cNvSpPr>
            <a:spLocks noGrp="1"/>
          </p:cNvSpPr>
          <p:nvPr>
            <p:ph idx="1"/>
          </p:nvPr>
        </p:nvSpPr>
        <p:spPr>
          <a:xfrm>
            <a:off x="381000" y="457200"/>
            <a:ext cx="8229600" cy="3276600"/>
          </a:xfrm>
        </p:spPr>
        <p:txBody>
          <a:bodyPr/>
          <a:lstStyle/>
          <a:p>
            <a:pPr eaLnBrk="1" hangingPunct="1">
              <a:buFont typeface="Arial" charset="0"/>
              <a:buNone/>
            </a:pPr>
            <a:r>
              <a:rPr lang="en-US" dirty="0" smtClean="0">
                <a:latin typeface="Cooper Black" pitchFamily="18" charset="0"/>
              </a:rPr>
              <a:t>	British rush the hill 2 times with NO success. When they rush the hill the third time, the British win because the colonists retreated when they ran out of ammunition. </a:t>
            </a:r>
            <a:endParaRPr lang="en-US" dirty="0" smtClean="0"/>
          </a:p>
        </p:txBody>
      </p:sp>
      <p:sp>
        <p:nvSpPr>
          <p:cNvPr id="5124" name="TextBox 3"/>
          <p:cNvSpPr txBox="1">
            <a:spLocks noChangeArrowheads="1"/>
          </p:cNvSpPr>
          <p:nvPr/>
        </p:nvSpPr>
        <p:spPr bwMode="auto">
          <a:xfrm rot="10800000" flipV="1">
            <a:off x="1219200" y="5791200"/>
            <a:ext cx="6781800" cy="830263"/>
          </a:xfrm>
          <a:prstGeom prst="rect">
            <a:avLst/>
          </a:prstGeom>
          <a:noFill/>
          <a:ln w="9525">
            <a:noFill/>
            <a:miter lim="800000"/>
            <a:headEnd/>
            <a:tailEnd/>
          </a:ln>
        </p:spPr>
        <p:txBody>
          <a:bodyPr>
            <a:spAutoFit/>
          </a:bodyPr>
          <a:lstStyle/>
          <a:p>
            <a:pPr algn="ctr">
              <a:buFont typeface="Wingdings" pitchFamily="2" charset="2"/>
              <a:buChar char="v"/>
            </a:pPr>
            <a:r>
              <a:rPr lang="en-US" sz="2400" b="1">
                <a:solidFill>
                  <a:srgbClr val="FF0000"/>
                </a:solidFill>
                <a:latin typeface="Comic Sans MS" pitchFamily="66" charset="0"/>
              </a:rPr>
              <a:t>Why were they ordered to see the whites of their eyes before they were to fire?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http://www.phillipmartin.info/templates/template_corner_blue.gif"/>
          <p:cNvPicPr>
            <a:picLocks noChangeAspect="1" noChangeArrowheads="1"/>
          </p:cNvPicPr>
          <p:nvPr/>
        </p:nvPicPr>
        <p:blipFill>
          <a:blip r:embed="rId2"/>
          <a:srcRect/>
          <a:stretch>
            <a:fillRect/>
          </a:stretch>
        </p:blipFill>
        <p:spPr bwMode="auto">
          <a:xfrm>
            <a:off x="0" y="-609600"/>
            <a:ext cx="10287000" cy="771525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Cooper Black" pitchFamily="18" charset="0"/>
              </a:rPr>
              <a:t>Outcome of the </a:t>
            </a:r>
            <a:br>
              <a:rPr lang="en-US" dirty="0" smtClean="0">
                <a:latin typeface="Cooper Black" pitchFamily="18" charset="0"/>
              </a:rPr>
            </a:br>
            <a:r>
              <a:rPr lang="en-US" u="sng" dirty="0" smtClean="0">
                <a:latin typeface="Cooper Black" pitchFamily="18" charset="0"/>
              </a:rPr>
              <a:t>Battle of Bunker Hill</a:t>
            </a:r>
          </a:p>
        </p:txBody>
      </p:sp>
      <p:sp>
        <p:nvSpPr>
          <p:cNvPr id="6148" name="Content Placeholder 2"/>
          <p:cNvSpPr>
            <a:spLocks noGrp="1"/>
          </p:cNvSpPr>
          <p:nvPr>
            <p:ph idx="1"/>
          </p:nvPr>
        </p:nvSpPr>
        <p:spPr>
          <a:xfrm>
            <a:off x="457200" y="1676400"/>
            <a:ext cx="8229600" cy="2895600"/>
          </a:xfrm>
        </p:spPr>
        <p:txBody>
          <a:bodyPr/>
          <a:lstStyle/>
          <a:p>
            <a:pPr eaLnBrk="1" hangingPunct="1"/>
            <a:r>
              <a:rPr lang="en-US" dirty="0" smtClean="0">
                <a:latin typeface="Cooper Black" pitchFamily="18" charset="0"/>
              </a:rPr>
              <a:t>British lost many men. British realized colonists were really going to fight. Colonists knew they could beat the mighty British Army if </a:t>
            </a:r>
            <a:br>
              <a:rPr lang="en-US" dirty="0" smtClean="0">
                <a:latin typeface="Cooper Black" pitchFamily="18" charset="0"/>
              </a:rPr>
            </a:br>
            <a:r>
              <a:rPr lang="en-US" dirty="0" smtClean="0">
                <a:latin typeface="Cooper Black" pitchFamily="18" charset="0"/>
              </a:rPr>
              <a:t>       they fought smartly. </a:t>
            </a:r>
          </a:p>
        </p:txBody>
      </p:sp>
      <p:sp>
        <p:nvSpPr>
          <p:cNvPr id="6149" name="TextBox 4"/>
          <p:cNvSpPr txBox="1">
            <a:spLocks noChangeArrowheads="1"/>
          </p:cNvSpPr>
          <p:nvPr/>
        </p:nvSpPr>
        <p:spPr bwMode="auto">
          <a:xfrm>
            <a:off x="2362200" y="4343400"/>
            <a:ext cx="4267200" cy="1570038"/>
          </a:xfrm>
          <a:prstGeom prst="rect">
            <a:avLst/>
          </a:prstGeom>
          <a:noFill/>
          <a:ln w="9525">
            <a:noFill/>
            <a:miter lim="800000"/>
            <a:headEnd/>
            <a:tailEnd/>
          </a:ln>
        </p:spPr>
        <p:txBody>
          <a:bodyPr>
            <a:spAutoFit/>
          </a:bodyPr>
          <a:lstStyle/>
          <a:p>
            <a:pPr algn="ctr">
              <a:buFont typeface="Wingdings" pitchFamily="2" charset="2"/>
              <a:buChar char="v"/>
            </a:pPr>
            <a:r>
              <a:rPr lang="en-US" sz="2400" b="1">
                <a:solidFill>
                  <a:srgbClr val="FF0000"/>
                </a:solidFill>
                <a:latin typeface="Comic Sans MS" pitchFamily="66" charset="0"/>
              </a:rPr>
              <a:t>In your own words, state the description of the Battle of Bunker Hill and explain who gained power. </a:t>
            </a:r>
          </a:p>
        </p:txBody>
      </p:sp>
      <p:pic>
        <p:nvPicPr>
          <p:cNvPr id="6150" name="Picture 5" descr="http://military.phillipmartin.info/britain_soldier.gif"/>
          <p:cNvPicPr>
            <a:picLocks noChangeAspect="1" noChangeArrowheads="1"/>
          </p:cNvPicPr>
          <p:nvPr/>
        </p:nvPicPr>
        <p:blipFill>
          <a:blip r:embed="rId3"/>
          <a:srcRect/>
          <a:stretch>
            <a:fillRect/>
          </a:stretch>
        </p:blipFill>
        <p:spPr bwMode="auto">
          <a:xfrm rot="414921">
            <a:off x="7221538" y="3352800"/>
            <a:ext cx="1922462" cy="3505200"/>
          </a:xfrm>
          <a:prstGeom prst="rect">
            <a:avLst/>
          </a:prstGeom>
          <a:noFill/>
          <a:ln w="9525">
            <a:noFill/>
            <a:miter lim="800000"/>
            <a:headEnd/>
            <a:tailEnd/>
          </a:ln>
        </p:spPr>
      </p:pic>
      <p:pic>
        <p:nvPicPr>
          <p:cNvPr id="6151" name="Picture 5" descr="http://military.phillipmartin.info/britain_soldier.gif"/>
          <p:cNvPicPr>
            <a:picLocks noChangeAspect="1" noChangeArrowheads="1"/>
          </p:cNvPicPr>
          <p:nvPr/>
        </p:nvPicPr>
        <p:blipFill>
          <a:blip r:embed="rId3"/>
          <a:srcRect/>
          <a:stretch>
            <a:fillRect/>
          </a:stretch>
        </p:blipFill>
        <p:spPr bwMode="auto">
          <a:xfrm rot="-310582">
            <a:off x="153988" y="3432175"/>
            <a:ext cx="1922462"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52600" y="274638"/>
            <a:ext cx="5638800" cy="1706562"/>
          </a:xfrm>
        </p:spPr>
        <p:txBody>
          <a:bodyPr/>
          <a:lstStyle/>
          <a:p>
            <a:pPr eaLnBrk="1" hangingPunct="1"/>
            <a:r>
              <a:rPr lang="en-US" u="sng" smtClean="0">
                <a:latin typeface="Cooper Black" pitchFamily="18" charset="0"/>
              </a:rPr>
              <a:t>Battle of Trenton</a:t>
            </a:r>
          </a:p>
        </p:txBody>
      </p:sp>
      <p:sp>
        <p:nvSpPr>
          <p:cNvPr id="7171" name="Content Placeholder 2"/>
          <p:cNvSpPr>
            <a:spLocks noGrp="1"/>
          </p:cNvSpPr>
          <p:nvPr>
            <p:ph idx="1"/>
          </p:nvPr>
        </p:nvSpPr>
        <p:spPr>
          <a:xfrm>
            <a:off x="2286000" y="1905000"/>
            <a:ext cx="4495800" cy="609600"/>
          </a:xfrm>
        </p:spPr>
        <p:txBody>
          <a:bodyPr/>
          <a:lstStyle/>
          <a:p>
            <a:pPr algn="ctr" eaLnBrk="1" hangingPunct="1"/>
            <a:r>
              <a:rPr lang="en-US" smtClean="0">
                <a:latin typeface="Cooper Black" pitchFamily="18" charset="0"/>
              </a:rPr>
              <a:t>December 25, 1776</a:t>
            </a:r>
          </a:p>
        </p:txBody>
      </p:sp>
      <p:pic>
        <p:nvPicPr>
          <p:cNvPr id="7172" name="Picture 5" descr="http://2.bp.blogspot.com/_Y-DbBvf7R5Y/TRXxLN1-PSI/AAAAAAAAfVc/7gK5b7r17-Y/s400/32-Washington_Crossing_Delaware.jpg"/>
          <p:cNvPicPr>
            <a:picLocks noChangeAspect="1" noChangeArrowheads="1"/>
          </p:cNvPicPr>
          <p:nvPr/>
        </p:nvPicPr>
        <p:blipFill>
          <a:blip r:embed="rId3"/>
          <a:srcRect/>
          <a:stretch>
            <a:fillRect/>
          </a:stretch>
        </p:blipFill>
        <p:spPr bwMode="auto">
          <a:xfrm>
            <a:off x="914400" y="2514600"/>
            <a:ext cx="7593013" cy="4038600"/>
          </a:xfrm>
          <a:prstGeom prst="rect">
            <a:avLst/>
          </a:prstGeom>
          <a:noFill/>
          <a:ln w="9525">
            <a:noFill/>
            <a:miter lim="800000"/>
            <a:headEnd/>
            <a:tailEnd/>
          </a:ln>
        </p:spPr>
      </p:pic>
    </p:spTree>
  </p:cSld>
  <p:clrMapOvr>
    <a:masterClrMapping/>
  </p:clrMapOvr>
  <p:transition>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ttp://www.phillipmartin.info/templates/template_triangle_blue.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8" name="Title 1"/>
          <p:cNvSpPr>
            <a:spLocks noGrp="1"/>
          </p:cNvSpPr>
          <p:nvPr>
            <p:ph type="title"/>
          </p:nvPr>
        </p:nvSpPr>
        <p:spPr>
          <a:xfrm>
            <a:off x="533400" y="274638"/>
            <a:ext cx="8153400" cy="5668962"/>
          </a:xfrm>
        </p:spPr>
        <p:txBody>
          <a:bodyPr rtlCol="0">
            <a:normAutofit/>
          </a:bodyPr>
          <a:lstStyle/>
          <a:p>
            <a:pPr algn="r" eaLnBrk="1" fontAlgn="auto" hangingPunct="1">
              <a:spcAft>
                <a:spcPts val="0"/>
              </a:spcAft>
              <a:defRPr/>
            </a:pPr>
            <a:r>
              <a:rPr lang="en-US" sz="3200" dirty="0" smtClean="0">
                <a:latin typeface="Cooper Black" pitchFamily="18" charset="0"/>
              </a:rPr>
              <a:t>The Patriots crossed the Delaware River in rowboats. Then they marched ten miles to Trenton, New Jersey. The Hessian troops were sleeping. The Hessians were German soldiers who were helping the British. They were known to be “giants” because they were larger than the average British person. The fighting only lasted for one hour before the Hessians surrendered.</a:t>
            </a:r>
          </a:p>
        </p:txBody>
      </p:sp>
      <p:pic>
        <p:nvPicPr>
          <p:cNvPr id="8196" name="Picture 7" descr="http://myinwood.net/wp-content/uploads/2008/11/hessian-soldier-painting-cropped.jpg"/>
          <p:cNvPicPr>
            <a:picLocks noChangeAspect="1" noChangeArrowheads="1"/>
          </p:cNvPicPr>
          <p:nvPr/>
        </p:nvPicPr>
        <p:blipFill>
          <a:blip r:embed="rId3"/>
          <a:srcRect/>
          <a:stretch>
            <a:fillRect/>
          </a:stretch>
        </p:blipFill>
        <p:spPr bwMode="auto">
          <a:xfrm>
            <a:off x="304800" y="4876800"/>
            <a:ext cx="1371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www.phillipmartin.info/templates/template_stars_yellow.jpg"/>
          <p:cNvPicPr>
            <a:picLocks noChangeAspect="1" noChangeArrowheads="1"/>
          </p:cNvPicPr>
          <p:nvPr/>
        </p:nvPicPr>
        <p:blipFill>
          <a:blip r:embed="rId2"/>
          <a:srcRect/>
          <a:stretch>
            <a:fillRect/>
          </a:stretch>
        </p:blipFill>
        <p:spPr bwMode="auto">
          <a:xfrm>
            <a:off x="0" y="-304800"/>
            <a:ext cx="9144000" cy="7162800"/>
          </a:xfrm>
          <a:prstGeom prst="rect">
            <a:avLst/>
          </a:prstGeom>
          <a:noFill/>
          <a:ln w="9525">
            <a:noFill/>
            <a:miter lim="800000"/>
            <a:headEnd/>
            <a:tailEnd/>
          </a:ln>
        </p:spPr>
      </p:pic>
      <p:sp>
        <p:nvSpPr>
          <p:cNvPr id="15362"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Cooper Black" pitchFamily="18" charset="0"/>
              </a:rPr>
              <a:t>Outcome of the </a:t>
            </a:r>
            <a:br>
              <a:rPr lang="en-US" dirty="0" smtClean="0">
                <a:latin typeface="Cooper Black" pitchFamily="18" charset="0"/>
              </a:rPr>
            </a:br>
            <a:r>
              <a:rPr lang="en-US" u="sng" dirty="0" smtClean="0">
                <a:latin typeface="Cooper Black" pitchFamily="18" charset="0"/>
              </a:rPr>
              <a:t>Battle of Trenton</a:t>
            </a:r>
          </a:p>
        </p:txBody>
      </p:sp>
      <p:sp>
        <p:nvSpPr>
          <p:cNvPr id="9220" name="Content Placeholder 2"/>
          <p:cNvSpPr>
            <a:spLocks noGrp="1"/>
          </p:cNvSpPr>
          <p:nvPr>
            <p:ph idx="1"/>
          </p:nvPr>
        </p:nvSpPr>
        <p:spPr>
          <a:xfrm>
            <a:off x="457200" y="1981200"/>
            <a:ext cx="8229600" cy="2209800"/>
          </a:xfrm>
        </p:spPr>
        <p:txBody>
          <a:bodyPr/>
          <a:lstStyle/>
          <a:p>
            <a:pPr eaLnBrk="1" hangingPunct="1"/>
            <a:r>
              <a:rPr lang="en-US" dirty="0" smtClean="0">
                <a:latin typeface="Cooper Black" pitchFamily="18" charset="0"/>
              </a:rPr>
              <a:t>The Patriot soldiers won!!</a:t>
            </a:r>
          </a:p>
          <a:p>
            <a:pPr eaLnBrk="1" hangingPunct="1"/>
            <a:r>
              <a:rPr lang="en-US" dirty="0" smtClean="0">
                <a:latin typeface="Cooper Black" pitchFamily="18" charset="0"/>
              </a:rPr>
              <a:t>This gave the soldiers hope for the future.</a:t>
            </a:r>
          </a:p>
          <a:p>
            <a:pPr eaLnBrk="1" hangingPunct="1"/>
            <a:endParaRPr lang="en-US" dirty="0" smtClean="0">
              <a:latin typeface="Cooper Black" pitchFamily="18" charset="0"/>
            </a:endParaRPr>
          </a:p>
          <a:p>
            <a:pPr eaLnBrk="1" hangingPunct="1"/>
            <a:endParaRPr lang="en-US" dirty="0" smtClean="0">
              <a:latin typeface="Cooper Black" pitchFamily="18" charset="0"/>
            </a:endParaRPr>
          </a:p>
          <a:p>
            <a:pPr eaLnBrk="1" hangingPunct="1"/>
            <a:endParaRPr lang="en-US" dirty="0" smtClean="0">
              <a:latin typeface="Cooper Black" pitchFamily="18" charset="0"/>
            </a:endParaRPr>
          </a:p>
        </p:txBody>
      </p:sp>
      <p:sp>
        <p:nvSpPr>
          <p:cNvPr id="9221" name="TextBox 3"/>
          <p:cNvSpPr txBox="1">
            <a:spLocks noChangeArrowheads="1"/>
          </p:cNvSpPr>
          <p:nvPr/>
        </p:nvSpPr>
        <p:spPr bwMode="auto">
          <a:xfrm>
            <a:off x="914400" y="3733800"/>
            <a:ext cx="5943600" cy="2308225"/>
          </a:xfrm>
          <a:prstGeom prst="rect">
            <a:avLst/>
          </a:prstGeom>
          <a:noFill/>
          <a:ln w="9525">
            <a:noFill/>
            <a:miter lim="800000"/>
            <a:headEnd/>
            <a:tailEnd/>
          </a:ln>
        </p:spPr>
        <p:txBody>
          <a:bodyPr>
            <a:spAutoFit/>
          </a:bodyPr>
          <a:lstStyle/>
          <a:p>
            <a:pPr lvl="2">
              <a:buFont typeface="Wingdings" pitchFamily="2" charset="2"/>
              <a:buChar char="v"/>
            </a:pPr>
            <a:r>
              <a:rPr lang="en-US" sz="2400" b="1">
                <a:solidFill>
                  <a:srgbClr val="0070C0"/>
                </a:solidFill>
                <a:latin typeface="Comic Sans MS" pitchFamily="66" charset="0"/>
              </a:rPr>
              <a:t>Why do you think that George Washington chose Christmas night for his attack?  How did this attack give more power to the colonists?</a:t>
            </a:r>
          </a:p>
          <a:p>
            <a:endParaRPr lang="en-US" sz="2400" b="1">
              <a:solidFill>
                <a:schemeClr val="tx2"/>
              </a:solidFill>
              <a:latin typeface="Comic Sans MS" pitchFamily="66" charset="0"/>
            </a:endParaRPr>
          </a:p>
        </p:txBody>
      </p:sp>
      <p:pic>
        <p:nvPicPr>
          <p:cNvPr id="9222" name="Picture 6" descr="http://christmas.phillipmartin.info/christmas_tree.gif"/>
          <p:cNvPicPr>
            <a:picLocks noChangeAspect="1" noChangeArrowheads="1"/>
          </p:cNvPicPr>
          <p:nvPr/>
        </p:nvPicPr>
        <p:blipFill>
          <a:blip r:embed="rId3"/>
          <a:srcRect/>
          <a:stretch>
            <a:fillRect/>
          </a:stretch>
        </p:blipFill>
        <p:spPr bwMode="auto">
          <a:xfrm rot="484867">
            <a:off x="6900863" y="3027363"/>
            <a:ext cx="2065337"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600200" y="274638"/>
            <a:ext cx="6477000" cy="715962"/>
          </a:xfrm>
        </p:spPr>
        <p:txBody>
          <a:bodyPr/>
          <a:lstStyle/>
          <a:p>
            <a:pPr eaLnBrk="1" hangingPunct="1"/>
            <a:r>
              <a:rPr lang="en-US" sz="4800" u="sng" smtClean="0">
                <a:latin typeface="Cooper Black" pitchFamily="18" charset="0"/>
              </a:rPr>
              <a:t>Battle of Saratoga</a:t>
            </a:r>
          </a:p>
        </p:txBody>
      </p:sp>
      <p:sp>
        <p:nvSpPr>
          <p:cNvPr id="7171" name="Content Placeholder 2"/>
          <p:cNvSpPr>
            <a:spLocks noGrp="1"/>
          </p:cNvSpPr>
          <p:nvPr>
            <p:ph idx="1"/>
          </p:nvPr>
        </p:nvSpPr>
        <p:spPr>
          <a:xfrm>
            <a:off x="2209800" y="1066800"/>
            <a:ext cx="4953000" cy="1143000"/>
          </a:xfrm>
        </p:spPr>
        <p:txBody>
          <a:bodyPr rtlCol="0">
            <a:normAutofit lnSpcReduction="10000"/>
          </a:bodyPr>
          <a:lstStyle/>
          <a:p>
            <a:pPr algn="ctr" eaLnBrk="1" fontAlgn="auto" hangingPunct="1">
              <a:spcAft>
                <a:spcPts val="0"/>
              </a:spcAft>
              <a:buFont typeface="Arial" pitchFamily="34" charset="0"/>
              <a:buChar char="•"/>
              <a:defRPr/>
            </a:pPr>
            <a:r>
              <a:rPr lang="en-US" dirty="0" smtClean="0">
                <a:latin typeface="Cooper Black" pitchFamily="18" charset="0"/>
              </a:rPr>
              <a:t>Saratoga, New York</a:t>
            </a:r>
          </a:p>
          <a:p>
            <a:pPr algn="ctr" eaLnBrk="1" fontAlgn="auto" hangingPunct="1">
              <a:spcAft>
                <a:spcPts val="0"/>
              </a:spcAft>
              <a:buFont typeface="Arial" pitchFamily="34" charset="0"/>
              <a:buChar char="•"/>
              <a:defRPr/>
            </a:pPr>
            <a:r>
              <a:rPr lang="en-US" dirty="0" smtClean="0">
                <a:latin typeface="Cooper Black" pitchFamily="18" charset="0"/>
              </a:rPr>
              <a:t>October, 17, 1777</a:t>
            </a:r>
          </a:p>
        </p:txBody>
      </p:sp>
      <p:pic>
        <p:nvPicPr>
          <p:cNvPr id="10244" name="Picture 5" descr="http://footguards.tripod.com/00HOME/GIFsWAVs/sara1.jpg"/>
          <p:cNvPicPr>
            <a:picLocks noChangeAspect="1" noChangeArrowheads="1"/>
          </p:cNvPicPr>
          <p:nvPr/>
        </p:nvPicPr>
        <p:blipFill>
          <a:blip r:embed="rId3"/>
          <a:srcRect/>
          <a:stretch>
            <a:fillRect/>
          </a:stretch>
        </p:blipFill>
        <p:spPr bwMode="auto">
          <a:xfrm>
            <a:off x="1066800" y="2171700"/>
            <a:ext cx="7319963" cy="4533900"/>
          </a:xfrm>
          <a:prstGeom prst="rect">
            <a:avLst/>
          </a:prstGeom>
          <a:noFill/>
          <a:ln w="9525">
            <a:noFill/>
            <a:miter lim="800000"/>
            <a:headEnd/>
            <a:tailEnd/>
          </a:ln>
        </p:spPr>
      </p:pic>
    </p:spTree>
  </p:cSld>
  <p:clrMapOvr>
    <a:masterClrMapping/>
  </p:clrMapOvr>
  <p:transition>
    <p:sndAc>
      <p:stSnd>
        <p:snd r:embed="rId2" name="explode.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516</Words>
  <Application>Microsoft Office PowerPoint</Application>
  <PresentationFormat>On-screen Show (4:3)</PresentationFormat>
  <Paragraphs>52</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BLAST</vt:lpstr>
      <vt:lpstr>Calibri</vt:lpstr>
      <vt:lpstr>Comic Sans MS</vt:lpstr>
      <vt:lpstr>Cooper Black</vt:lpstr>
      <vt:lpstr>Wingdings</vt:lpstr>
      <vt:lpstr>Office Theme</vt:lpstr>
      <vt:lpstr>American Revolution Battles</vt:lpstr>
      <vt:lpstr>Battle of Bunker Hill</vt:lpstr>
      <vt:lpstr>PowerPoint Presentation</vt:lpstr>
      <vt:lpstr>PowerPoint Presentation</vt:lpstr>
      <vt:lpstr>Outcome of the  Battle of Bunker Hill</vt:lpstr>
      <vt:lpstr>Battle of Trenton</vt:lpstr>
      <vt:lpstr>The Patriots crossed the Delaware River in rowboats. Then they marched ten miles to Trenton, New Jersey. The Hessian troops were sleeping. The Hessians were German soldiers who were helping the British. They were known to be “giants” because they were larger than the average British person. The fighting only lasted for one hour before the Hessians surrendered.</vt:lpstr>
      <vt:lpstr>Outcome of the  Battle of Trenton</vt:lpstr>
      <vt:lpstr>Battle of Saratoga</vt:lpstr>
      <vt:lpstr>British strategy was to cut the colonies in two. It didn’t work because one army did not show up, one army arrived late, and the last army was easily defeated. </vt:lpstr>
      <vt:lpstr>Outcome of the  Battle of Saratoga </vt:lpstr>
      <vt:lpstr>Winter at Valley Forge</vt:lpstr>
      <vt:lpstr>Washington and his troops stayed in Valley Forge, PA during the winter. Many died of hunger, disease, or from the harsh weather.  Many also deserted (left) the army.</vt:lpstr>
      <vt:lpstr>Outcome of  Winter at Valley Forge</vt:lpstr>
      <vt:lpstr>Battle of  Kettle Creek</vt:lpstr>
      <vt:lpstr>It was a small battle on the banks of Kettle Creek. The Patriots outnumbered the British by 2:1. The Patriots surprise attacked the British.</vt:lpstr>
      <vt:lpstr>Outcome of  Battle of Kettle Creek</vt:lpstr>
      <vt:lpstr>Battle of Yorktown</vt:lpstr>
      <vt:lpstr>British Army sets up camp on a peninsula. Washington’s army blocks them in to the west and the French navy blocks them in to the east. They are trapped.</vt:lpstr>
      <vt:lpstr>Outcome of  Battle of Yorktown</vt:lpstr>
    </vt:vector>
  </TitlesOfParts>
  <Company>GCPS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 Battles</dc:title>
  <dc:creator>e200303367</dc:creator>
  <cp:lastModifiedBy>Boyett, Candice</cp:lastModifiedBy>
  <cp:revision>45</cp:revision>
  <dcterms:created xsi:type="dcterms:W3CDTF">2011-01-19T21:41:54Z</dcterms:created>
  <dcterms:modified xsi:type="dcterms:W3CDTF">2016-01-21T03:04:10Z</dcterms:modified>
</cp:coreProperties>
</file>