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embeddedFontLst>
    <p:embeddedFont>
      <p:font typeface="Century Gothic" panose="020B0502020202020204" pitchFamily="34" charset="0"/>
      <p:regular r:id="rId14"/>
      <p:bold r:id="rId15"/>
      <p:italic r:id="rId16"/>
      <p:boldItalic r:id="rId17"/>
    </p:embeddedFont>
    <p:embeddedFont>
      <p:font typeface="Wingdings 2" panose="05020102010507070707" pitchFamily="18" charset="2"/>
      <p:regular r:id="rId18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A94BE7B-DD01-4B64-B1A8-092A22CA5B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A61A-0C96-43BC-BCA3-87D4B1F77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D078D-02AE-4FFD-B146-DFA68316E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373AE-2509-4F74-913A-A58B422670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597D-02DC-48F9-915E-FE3F1D9A1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A916-D50D-4D9F-A563-C2BD5CCEF5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E439-609A-4F20-A835-1B9ADC13D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C593-DF9E-4414-AFA0-2E1EE3418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CDF2-3A12-4D1C-87D1-5C3EE9314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7872-F6CB-45E4-8D47-22D7F22F5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BE98-82BF-4754-A2DF-7AEE4B34D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CFD3880-1DB7-4587-9BBA-0FBEF3619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2590800"/>
            <a:ext cx="3810000" cy="1702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Causes and Effects of the War of 1812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AutoShape 5" descr="data:image/jpeg;base64,/9j/4AAQSkZJRgABAQAAAQABAAD/2wBDAAkGBwgHBgkIBwgKCgkLDRYPDQwMDRsUFRAWIB0iIiAdHx8kKDQsJCYxJx8fLT0tMTU3Ojo6Iys/RD84QzQ5Ojf/2wBDAQoKCg0MDRoPDxo3JR8lNzc3Nzc3Nzc3Nzc3Nzc3Nzc3Nzc3Nzc3Nzc3Nzc3Nzc3Nzc3Nzc3Nzc3Nzc3Nzc3Nzf/wAARCACRALMDASIAAhEBAxEB/8QAHAAAAgIDAQEAAAAAAAAAAAAABAUABgIDBwEI/8QAQBAAAgEDAgMFBQYDBgYDAAAAAQIDAAQRBSEGEjETIkFRcQcUYYGRIzJSobHhFULRM0NicpLBFyRTgvDxFlSi/8QAGgEAAwEBAQEAAAAAAAAAAAAAAAEDAgQFBv/EACcRAAICAgIBBAMAAwEAAAAAAAABAhEDIRIxQQQTIlEUMmEFUmJx/9oADAMBAAIRAxEAPwDttaZ5OzUtW6tcsYljZG6MCDWTRUG43hXTDqZsb5bIHHalEHjjYc2SM+OMUQOK/tLNJbK8iW8IWGRlQoSRkZKscbee9L/aTbxWvCV1HCioirGqqowAoZQB9Kc6Xaw3Ghw9qitiKNgCPEBSD6jFV1V0FmHDvEM2qahfWs1ssMlnIsbFZOcMSCcg4G1WQb9K5fp+r/wfWuJ7r3aaZYp1kcRY7qBTk7kb48BuatV/xhYWml2l9zM6XnZi3C9ZC4yN+gGDuTsKUob0IszdKrHEXFkWhXCR3VpdcsrcsUkaqVdvId7IPrROgcR2+szXVvHkTWr8sq8wYb9CrDYg+dL/AGi6QdT0C5SMZljAljx15l329RkUkvlTGTVOMF0t4EvLG8Xt25I+VUbLfhOGO9GXvEMtnFA8mnXjmd+QJH2bENvscN8CfKqRqkjcS8LR3NvJ/wAxbwC6fkG/arty/DZZG/01Y+HL9dbjsrsYCRQB3UbgTP3SPUAN/rFbcEugLfZTPPAkkkLwswyUcgkeuCR+dEfGqpacW28uqJpzW88Ej9p2ZkXGeQ4bI6r5jPUYIoXUeNvcry9tv4beyvaQC4cR8hDRkgAjB369OtY4NgXSvHOFJ8qXDVIV0pdQlLRQmETMXGCi8vNuPMCkNtxlBcmyMkE0EGoFltZZMYcg4AIG4z1GfypKLfQBF9xJOmsNYafYvdtCYveCjBSgkJwQDscAZO/Sn1zc+7WrzFHcKPuxoWY+gHWqJw3LK/G+uN2Bw5t+Y847vcOD8avt0B2G48q1KKTQWKOHuJrXXVuHtFmCQS9kxlTlJbGen9a0zcWW6pNdRwTSWELMst0nKVUqcMeXPMQCCCQPA1WfZ4wUa6SRganId/D40jkk1C20i6ubAPNoF80rYUAzQRsxDOB0we9jqBkZrXBWB0LWeLLPSDB7xHcOJ2VUaOLKMT073Sj9W1y10u0We6ZhzyLGiqpZncnAUAeJ+g6mqJx00D6No7W28Ju4THv/AC8px+VWniPSbXVNL/5md7fsJO2SeNgrRMue8CQRsPOs8Y6AKsOJbW61I6dIskF4I+07GVR3kzjIKkqenQHIp8p2rnXDmm3F/wARDWbhpvd4IextTPjtZhvmRgAAM5OBgdegxXRF6D0pTST0B7UqVKmB6a1zSpDG0kjcqKMsfIDqa9kYAE0sub3lOC2KaQFY4xuLHiDT3srfXLK3jfBd2jMhOCDgd5cdKO0fVrKy01LS51eymdUCdqg5MgAD7vMf1o83w8GP1NT34fib6mq3qgKa9lbOmtBtfsC2qAhj2B+yJUqcfab7H4b1saw0x9H0yzfWrTt9MaNreeNOVe4ABzJzHIOBnBFW735fxN9TU99H4m+pp8wAdP1TTYJXmn1a1d2AUKjFVUA/Ekk79aPuOItJlQr7/an/AL81578v4m+prz39fFz9TWfNgI+H49B0SyltodQtWWWd5WPMB944A+ShR8q1adDo+n6DcabZ61DA03akTxkBkLk4I+IGB8qsIvkP85+te++j8f8A+jTsCkwabbx3en3X/wAisFmtYjFI8dvvKCMEklz3/ic48qY23ucfE02sPrdiUmjERgCEcqg5He5+vxx8qsnvy/jP1NT39fxn/UafMQPqeraJf6dLZTXtsYZo2jkAk6qwwarFrp+mJ/C4brXLae30xy8CBQjMQe5znJzy/Dr8Kt5v0HWQ/WsTqUQOOcn50k6H2V3SWtLHXLzUW12wkS7MfPEIivLyjAwec/mKsV5xDp8tuUt9Tskk2wXPMOvlkfrXo1GM9GJ+dZe+j8R+pobtiKnw3b22jS3facQafcxXVwZnXsChBOc4POf0rfbx6fa6a+m2+t2i2R5gnMOaSNGJyoOcHqcEjYedWX35fxN9TU9+X8TfU0cgKlxFaWWq21ra2euWFlb2zo6L2HaHurgAnnWiddmTVdMjtU4js7Z+155HjhzzgbhcF9u9v8cdKsnvy/ib6mp78v4m+po5DKroKiz1NLnVuLU1BIwTHEyBFVjtzfeOds/WuhWlxHcwJNDIskbjKuvQj4Un9+X8Z+tFW15zYGazN3sBtUrWrZANSpAYXDBYzkjpVV1K4RZN2FIeP/aFHol1JptnbtPeqisebIRQfM9SfSuYz8Za1cTtNJcKMjHIEAVfPbr+dbQ6Oue9J+PFbBOD/NXFY+JtYWQyC9f/ACsBg03teM9RgUG6tlcZA5lyv7Vq0HFnVe0/xVDJ/irna8dxnAFtNn4kYrJeM5pXCQ2hYk4Hf6nw8KXJBxZfZbgIuebelb6ojsVS4iLL95Q3eA9KpV7xLezqAAkWcdNzQWmxvd3hDKZpSCcA5O2N6Up0rN44KTpl/wD4i6EcsiP+VeHX40JDuAR1BNIEstQIOIpVwOrNii4eH3d1a6mSMEdBufrUF6i/Bb8au2EXPEmP7NGb49KHXikhvtImVfxA5psui6bEuWVth1dutCzafpBB/sxv+IVlZpFPZx+Exdc8UyCNGhjzz5+82MYpa2v6tO32Cr1z3Ez+eacyW2kxFWZbdRygqXIPN8cZoK/1S0WPs7dC/wDlHKKXvybNxwxrSDOHtWv57iUXxRVyORFI2896t0UhKAiuZ6VqEnv45lCx4ySM1eLTUY+zA5xXTB2tnHlhUtDfmPnU5j50vbUY03ZlGPPaso9Qik3V1x8KpREO5j51OY+dDrcxsPvCtiyK3Q5oEbCxo7TyecelL85o/Tvvih9DLJH9wb+FSvY/uD0qVMZwj2p28VtxJ7zLv7xbhcYz90nP6iqAfvbAb+AFdo9sVlaDRnurhAJI3UQyAZZWLAYHkD41xfquenl/Wklsrdm97WZIxIyEIQCGO1ELfZtBbvEhVcchx0odrmYxGEuSm+cjOfrXiROVRuU48wKK+wtrozTc4ySfCj7C7ks5O1jOSQVxzbZoSykENwkjxhhnfPgK3vIJ7jmSPkBwAoxt5UnT0C0rC5JXvHLYYlmwB1PpRujSSaVrSPNCebkYcp8j/wCqXRGSPdXZWUnpt4+dMtIY32sxNeMGBDADYAbEgUmtOhxq7ZaG19nUqtvv/ibpWk6jqF4FjgXGdiI1yaZRWtgqgukWT54/rRovLWJeWFQwH8iDauTVHav+UL4tBvbjBlcKcbl3LGsm4WXIL3AxkZBjxnz8aMl1m7ckRIqgDbAyaEkk1ZwSVlbx2h/asco+CvHL5dEvuHoruYOk/ZRxoECKgOMfP40HNpFhZoWkAYj+aVtv6Vonn11HMURnRW3wkQAz64oC40zUrli907bH+9bmI+VaXYVJR2xfrM9tJbukVwxORyrGML18x863aDCb7U7OBpW+0kCk8xGVG5H0BpXqNqba7UDtWQbF2HKpOxwPPrVk4IaJdXMpK5hhZxnz2H+5qtXJItjShglL+Cni2/lu9evHWRxEkhiRQ3gu36g0sjuLiL+zupV+CMRXlzOJpHdiMuS5wfE717ptlcanN2FhG00g++F/lHmT0Hzr3oqMY0z5pt2EjW9SEYVbphgdQe9TWDi+4jSMNCrEbMWbHN8fWsjw3aaWobXNQQydfdbXvN8z4fQetY/xGws1CaZpcURGwe4POx+u/wCdc2TNhWqOnD6bPk6Q70nilLshWgmjbGSSpZf9QGKtekanG7AZBJ8BXKpr3V7o5V5AmduVQi/Wt+mWEguhJczvGQckxMQ3+quZy5dIq8KhqcjvsVyhjU7HbwqVV9OunjsYUWRyFXALHJPqalYtk+Mfs1e0y4W10K5kaBJgMBlk+7ylsH9a4VdrbkBrdxnYKiqcY+ddg9s8sicOMEcgNPGp5TjILbiuKKwx3cFRsMn9KKNLoKjt5Wg94ROeLccw6Ag71ts7nscqVUxtkk8u/Stgv5JLFLfncqNmBUYxsBj0rC2tZZgTGhYD7xBG22az42Prow5ASSTjPltR+mdnbT9q2H5VPdYkAn44/asdJlgt76OS5jEkYOCcnbbHTx61skaOS6JtVCoxxHHy45fhR26F4sf8P6WnEF3OZGZIgwVeQDK56eHgBVo0XgS3huCtzdSNcAE5RcKB6EHeqvw4moafqEQWNgs/edXPKAoP3vUYqxpxhLZa49r7orAMUErS5zkdenxFTnbuuike19jqXhTs5wIp15cdXXJo224YgUkzyO+Ov8q0tj13VrhQEJx/hjrb7lreqELKs5j85Tyr9P2rii4P9U2d7WVL5SSGcl3pOnArGVLD+WJeb8/3oC54ihd8rbS48SXAphbcNWsCg3MzTv4qgwo/3/OvJrXQrU8s622fKRwT+tUfP+IjF4m9XIqGocQLHK3Janffd/2pBe6xdXbskCKmf+mvMau+tHh7kSVVshjI2XPWqzfatp8CkWoL+GI05R9TQmXpVqNFZurO7ZGmnJ7g5u+2TgVYOC1eQagEBZ2tSVCjcn4flSC+u7m+BRY+VCdwm5+tNOB7tLTUXLyBMxFQXIAzkePyroi6kmO3LBOJLPhtLGJbniWcxLjKW0JBeQDz8vl9RRD6veXpGn6HaLbWynuQwL9oR5s3h+XqaO/gVvdXbS6jr0EgYguedQz+hLGntqum6eqxWTWwBABKyKxb1OcmrTyZMr26RyxWH08eSi5S/wDNFXtOFGVee/dUP/TiIz18TTpNPsrGIC3tkX/GRlvqd636ndzW0fPZ2sl27DISN1Hlvkn9M1RNd1zWZEMVwrWSZwFRSh+bdfpVseC+jjzery5H8mM9buI43MssyqMnc+NI4NbElytva9mpdsdvMcAeg8TVbmy8pdmYsT1Y5NSAF5442CsHdVOduproWNJbOZNnfbGMm0iIAPd6k4qV5YArZwhVIULgCpXJxR0WY+1HTDqGgXMSBuZcSLy9SVIOB64rhV6bYhDbYIAwW9NhX09rdr29s4wD618/a7w6dM1ORI1aSJ3LJkDu5J2HnWZfZqHy0V+ESvns0Jz5KTR1jcXli/PEjruOYGPZqcWelzyY5pEj+p/IUw/gjDcTLn4oa5pZ/DR1LAu7KrJKzytJKDljnr0+FbYWXOQo+PN41aF0Wd9h2DgeBP8AWjLXQ7jblgiX/FzL+VL8lLwNelX+wha51LUIkR0kdVJxhcDf6A48K22+k36sskTRpIpDKS2cEbjp6VbYNI5Gxd3KxYGcKucj4E0+tdD05o1aRpHBGeYyYH5Cpyz5K0qQ1iwJ/KTb/hus+IrWJFys+SASFAAz9azueK5HHJbWwX4yNzfkK3JpWhIO+IyPMznH61vS70DTVLRJDzD8C8zfWpXPy6NtYr1BtiSX+NahE0z9slsB4jkU/ADxoyHhBHRZZb4sGAI7OMDY+pNeX3FMs4EdnABk93nHM2fSh2tdfvgOcTKDuO0k7MfT9qLh4TZVe6u2oIz1HhSyS1lZ57gkKSMlevh4VVbjT9Ns1LSsCcf3j/7U51PQdTFpM0s8IHL0MxJ6+m9Vl9M5MmWcZ8eQEn6mtx2+qC15nYt1S/hCstumUA/ygUus0LJlCoDdcmjNTjtIopFHeYjAzuaC0aMy3cMBLASSBSRvjJq0rpF/SSim2FOHBGybD8WP9qwbnYd5VPmc1couE4JiytdzhsZzyLtSbWNNtLFAIb9nkDFXjKFSp675oWGbZSX+Q9PWhZDJcRWH2Ujx8s4CBTytlh8OvQUW2tX0aSW10yXSdGWZcnb4/wDutq8Qxc0CCJo1SIo5EaMWI22pVqsnbzGRQzIEXfAHLt5D411SxuCTTPOx+ox5puM4qgO7TS7lyxtntmPQRHK/T9qwtNFsbqZVW/l5mOAoTf60JKTnIYYz5V5bSsJQY8lge7g75rXvSSMP0cHLR3awjIs4QpGOXxNSg9MkY6fbl8luzGT03qVjkzlcdl6vB9i/pXHeOpo7bUYu0PdPMwXzxj+tdku/7J/SuO+0GMy3UUWQoYsScb4GNh9aJ/qZxfsirjVJiQsWFHhtkn5UWtzqBG4k/wBH7V7Zta2RUHlBx8z6miv4xCCAIXcCuGW2elE8t9Uu7c95VGfxgim1jrU0sscaLCrNhQxJ3NCw6xaMO+kgx4Fc0PxBPJNDYixhEfPKGRxjMh8MY39aMWJzmtaM5ssYQdrY4vmuHmjguAsvTlKjuq3/AKrXb9vPfpZMmJGIChhsM+X61r06+jE1zpt25kmjcE8w2k6ZI9OleabrS2+oS2skuJ4pGEM7YzgHGCfPGa9XguHGjylJ8uVlnh4Umbf3mIeqn+tMLfhSAENc3Lso3IQBQfnSV7zWGcrDJNIn8rRoACD03xW9bDWLwjtu1wepkl2+gNeG0oy/XZ7XLJKH7pIsBvtH0oEwKjS9PshlmPxNKbvii6dWFvAsY6jmyxx+lDXOmWtrZT3E96HeJTiONgvexsN96AeOOKx7EvySNHjm6E9Dn4713YscskN6OGeTFjlr5P8Aou1u71ia5EsqykOvdPZDp8NqTT22p3Gz9oAfxHAp1e6oLa4kjEJwNly/7UqutdywReyVz4c3MajUlKkd0X8U6SAZNI5EzPJnbfBwB8zQugdkNUtgGDAXCgH/ALhWE+ox3dz2PvHM+fHYDzHlmjNHsZY+IraEjCrJzkrsOUDOf/POrcXq0PHOK5b8MvH8QtYtRnglkWI8wCsxwMnYfWqLxnrL3mrS8jAJH9kuPIfvmmPFB7E3U3KsnaSKDzjx8OnzpDd2pMQl5QOZsKB47V6LgkrR4KbsTxl3YAZY5GKL7yMiA+u9FabCA2QoIGOg3rO9gkhuAynuONjQMCl1SzlfF3ZEMNsxHGf0rKxm0h7uMdlcEs2BzNgD1waA1ezkhkE2MxSHPN5HyNC2vZ9qPeCwj6MVXJA9K17cWhrPki9M7nplrFHYQpGAqgbD51Kz0gBdMtlWV+UIAOdu986lc1L6OjlL7L7cjMTelcl9otvMIGmgDF4zkgDqPGuuyDmUiqPxXFEiuZiFHmehpVy0TjLi7OQ28EkuGkYp5gjf9qbw29lyDnOf8zmgLuyupL2VbURiHm7rdoBtjxzTLTuFSy895qSKSNlh7x+tc8sE2dizxS2zGYWUNs0kZZmH8qv+taOG9Us7WcyXjO0sQIg7Vu6mTvjyovXtCttL0wXcfazxhwJXdwAo+A884FA6fptvqdsRYsszIPuOSGYnPh44x8qvih7Ufkc2bJ7stdDK4CGQ6tYsrwRHtXTORvnmAPXfG9IGcSTPI4eRCS7E/fQnx26jxra0F9pdvc27FhHKuGjPl5jPzo/h4xXMM0N1CA3MAsjjZF+J8P3roUkyDi12WvT9ekstPgiljDyqg5nZgPDy86NtuKZ51Hu/YBeblLLvv165pItrFczzR3LlmjcgeJx8B5VruIra3jjeLDRrNhsL90+G1c/4qeRybL/kL21FLZ5ca8+s33u6XEjzxuO0542AT4eG/wAPGtWqQC6e2kgdu4CrTmQkoRuu3TG//m1YW+j3k8t1dWjRkTS5VkO+cEkn44ArGez1GJGuLZi1qcKychw2TjOfX9Kpj4QXEnkcskuVAt/aWdkttqFw7meaIdoplJUP44B6Dr6UrmsooufVLMo9vCe1ZAemc5A9SNxTo2148BSbs2fBAHPgb/A4qvabp+qwq1gEcRXJVHBI5Rvk7+lV4qxRnqhzc8OpHw2kzQiS9ExlJReaUI3mV648uv1qwaVZyW6G41CGX3xoVgRChTp1bmz0+WcjbOaZWVzFMk1uxlnlUsjLsojUYIOdhSh9PSFCZJmdYAWCs5OB5edEktWKE2k1Zle+6TWkVjFKs04Uhhglu6u3NnfOcYHwrUuhSajbpyS9nHCpVGVM5bPU7jx8aGFwnazOhXleNugwRtsM426jetPCtwYdRuJr6dAGT7IKzPyA7MPXpvWydMWW2n6gLmf3c5jizzDbOM+WfL400TR5J4OW4vETmQyBDBzcqjoSw2Gc00tpbRbqLcRs0kvOQuRgt3c/QVjNcSTWUdjEU55AFO+O6DkE+o8qQWVi9mitkNvcnnDqGYMuQQfLpvSuHQve54zbSg2sj98/zIPEf7fOrVrun25klhlx2eQYih7y7df2oLhbSLiLVtmV4vxK+x8vn61FzlF6OmGPHON3TR0rSrUQadBFCgWNFwqjOwqU7tLbFtGCPCpU7f2Fr7H5FVfjewNzpkhWMsRk4FWnFDXkMssRWMAn/FQtEz5smmuredo2jIAbGHjLZ9Kb2qa+kcc0UcaRHcRvyqcenUV1674fnmXKRQiRdwSarE/s5vpZC/bx7nffcj4nNWUkYaKunEM1sre9Wpbz5cEfXNb7jXNPmQCW0w/KCXi2dPRh4/1pxc+zHUJk5RPGPI82SPTNaR7KNQ/+2o+lJyi1TGlQtL22rRRWyarKoU/ZCeAHG3Tm61snj0y2hjW6mDyohCvEMKcncYHX50zj9lt6oAe65gPAuKym9lc07l5JmyfDtNhWVxXRptvtlSj4lFtPK8D9q74UnkCHAG2+/wDtQr8TXGXHYxuxYOwbcFgdsVbv+Es4bZgR4ZcVi3smu1GY2AI6YkArXMzQh0rW9RY9nbxmQMD1iRvXoOlPkN4sfLcpbW4Zd+0XGBRNv7PNct35kmJGNx7wV5vXBrH/AIcauAcCA5Oe9Jkj55p3EVMVz6cJBzwvE48SspXNarOOSyuUnihjDxnI5pRvtjz3pnL7M9aJzE8cZz/JLions118kdpcIwB8ZBT5oOIBLf3kZZxJBHGwIfBLFgeu2K9seKNNVpIb1JOVw2SyBcHwx404Hs31Zj3pYgPLmBoG/wDZPqtw32c9sB9KzKSkqHFJOyk6hqNo945ijVlz/eFsn02omHUpJoVVIpXRRskajIHrjcVYB7G9ZU5W8iz8GxR1r7MuIbdu9cwSrjcPI2/rvTjJJUDTbKidQwrn3a7jGN2YYrbpsesSPBdozBBj75TJA+fxNW4ezTXWJ55rXfpjwFYn2U6oSGW7jjJ6hTtT5oVCCaG5nkLzK3PjGTOAxHh41b/Z9pnPHJIQ5PN/M2cUAPZXrLY7TUgwHTJq68D8MXHDttLHczCVpGzt4VmU7QKNFgSHlUDB2+FSiSu/SpUCnJmdSpUrbMErypUpge+FSpUrIEqeFSpQBKlSpWgJUqVKAJU8KlSgCVKlSsgSpUqUIESpUqUASpUqUwJUqVKAP//Z"/>
          <p:cNvSpPr>
            <a:spLocks noChangeAspect="1" noChangeArrowheads="1"/>
          </p:cNvSpPr>
          <p:nvPr/>
        </p:nvSpPr>
        <p:spPr bwMode="auto">
          <a:xfrm>
            <a:off x="63500" y="-608013"/>
            <a:ext cx="1524000" cy="123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7" descr="data:image/jpeg;base64,/9j/4AAQSkZJRgABAQAAAQABAAD/2wBDAAkGBwgHBgkIBwgKCgkLDRYPDQwMDRsUFRAWIB0iIiAdHx8kKDQsJCYxJx8fLT0tMTU3Ojo6Iys/RD84QzQ5Ojf/2wBDAQoKCg0MDRoPDxo3JR8lNzc3Nzc3Nzc3Nzc3Nzc3Nzc3Nzc3Nzc3Nzc3Nzc3Nzc3Nzc3Nzc3Nzc3Nzc3Nzc3Nzf/wAARCACRALMDASIAAhEBAxEB/8QAHAAAAgIDAQEAAAAAAAAAAAAABAUABgIDBwEI/8QAQBAAAgEDAgMFBQYDBgYDAAAAAQIDAAQRBSEGEjETIkFRcQcUYYGRIzJSobHhFULRM0NicpLBFyRTgvDxFlSi/8QAGgEAAwEBAQEAAAAAAAAAAAAAAAEDAgQFBv/EACcRAAICAgIBBAMAAwEAAAAAAAABAhEDIRIxQQQTIlEUMmEFUmJx/9oADAMBAAIRAxEAPwDttaZ5OzUtW6tcsYljZG6MCDWTRUG43hXTDqZsb5bIHHalEHjjYc2SM+OMUQOK/tLNJbK8iW8IWGRlQoSRkZKscbee9L/aTbxWvCV1HCioirGqqowAoZQB9Kc6Xaw3Ghw9qitiKNgCPEBSD6jFV1V0FmHDvEM2qahfWs1ssMlnIsbFZOcMSCcg4G1WQb9K5fp+r/wfWuJ7r3aaZYp1kcRY7qBTk7kb48BuatV/xhYWml2l9zM6XnZi3C9ZC4yN+gGDuTsKUob0IszdKrHEXFkWhXCR3VpdcsrcsUkaqVdvId7IPrROgcR2+szXVvHkTWr8sq8wYb9CrDYg+dL/AGi6QdT0C5SMZljAljx15l329RkUkvlTGTVOMF0t4EvLG8Xt25I+VUbLfhOGO9GXvEMtnFA8mnXjmd+QJH2bENvscN8CfKqRqkjcS8LR3NvJ/wAxbwC6fkG/arty/DZZG/01Y+HL9dbjsrsYCRQB3UbgTP3SPUAN/rFbcEugLfZTPPAkkkLwswyUcgkeuCR+dEfGqpacW28uqJpzW88Ej9p2ZkXGeQ4bI6r5jPUYIoXUeNvcry9tv4beyvaQC4cR8hDRkgAjB369OtY4NgXSvHOFJ8qXDVIV0pdQlLRQmETMXGCi8vNuPMCkNtxlBcmyMkE0EGoFltZZMYcg4AIG4z1GfypKLfQBF9xJOmsNYafYvdtCYveCjBSgkJwQDscAZO/Sn1zc+7WrzFHcKPuxoWY+gHWqJw3LK/G+uN2Bw5t+Y847vcOD8avt0B2G48q1KKTQWKOHuJrXXVuHtFmCQS9kxlTlJbGen9a0zcWW6pNdRwTSWELMst0nKVUqcMeXPMQCCCQPA1WfZ4wUa6SRganId/D40jkk1C20i6ubAPNoF80rYUAzQRsxDOB0we9jqBkZrXBWB0LWeLLPSDB7xHcOJ2VUaOLKMT073Sj9W1y10u0We6ZhzyLGiqpZncnAUAeJ+g6mqJx00D6No7W28Ju4THv/AC8px+VWniPSbXVNL/5md7fsJO2SeNgrRMue8CQRsPOs8Y6AKsOJbW61I6dIskF4I+07GVR3kzjIKkqenQHIp8p2rnXDmm3F/wARDWbhpvd4IextTPjtZhvmRgAAM5OBgdegxXRF6D0pTST0B7UqVKmB6a1zSpDG0kjcqKMsfIDqa9kYAE0sub3lOC2KaQFY4xuLHiDT3srfXLK3jfBd2jMhOCDgd5cdKO0fVrKy01LS51eymdUCdqg5MgAD7vMf1o83w8GP1NT34fib6mq3qgKa9lbOmtBtfsC2qAhj2B+yJUqcfab7H4b1saw0x9H0yzfWrTt9MaNreeNOVe4ABzJzHIOBnBFW735fxN9TU99H4m+pp8wAdP1TTYJXmn1a1d2AUKjFVUA/Ekk79aPuOItJlQr7/an/AL81578v4m+prz39fFz9TWfNgI+H49B0SyltodQtWWWd5WPMB944A+ShR8q1adDo+n6DcabZ61DA03akTxkBkLk4I+IGB8qsIvkP85+te++j8f8A+jTsCkwabbx3en3X/wAisFmtYjFI8dvvKCMEklz3/ic48qY23ucfE02sPrdiUmjERgCEcqg5He5+vxx8qsnvy/jP1NT39fxn/UafMQPqeraJf6dLZTXtsYZo2jkAk6qwwarFrp+mJ/C4brXLae30xy8CBQjMQe5znJzy/Dr8Kt5v0HWQ/WsTqUQOOcn50k6H2V3SWtLHXLzUW12wkS7MfPEIivLyjAwec/mKsV5xDp8tuUt9Tskk2wXPMOvlkfrXo1GM9GJ+dZe+j8R+pobtiKnw3b22jS3facQafcxXVwZnXsChBOc4POf0rfbx6fa6a+m2+t2i2R5gnMOaSNGJyoOcHqcEjYedWX35fxN9TU9+X8TfU0cgKlxFaWWq21ra2euWFlb2zo6L2HaHurgAnnWiddmTVdMjtU4js7Z+155HjhzzgbhcF9u9v8cdKsnvy/ib6mp78v4m+po5DKroKiz1NLnVuLU1BIwTHEyBFVjtzfeOds/WuhWlxHcwJNDIskbjKuvQj4Un9+X8Z+tFW15zYGazN3sBtUrWrZANSpAYXDBYzkjpVV1K4RZN2FIeP/aFHol1JptnbtPeqisebIRQfM9SfSuYz8Za1cTtNJcKMjHIEAVfPbr+dbQ6Oue9J+PFbBOD/NXFY+JtYWQyC9f/ACsBg03teM9RgUG6tlcZA5lyv7Vq0HFnVe0/xVDJ/irna8dxnAFtNn4kYrJeM5pXCQ2hYk4Hf6nw8KXJBxZfZbgIuebelb6ojsVS4iLL95Q3eA9KpV7xLezqAAkWcdNzQWmxvd3hDKZpSCcA5O2N6Up0rN44KTpl/wD4i6EcsiP+VeHX40JDuAR1BNIEstQIOIpVwOrNii4eH3d1a6mSMEdBufrUF6i/Bb8au2EXPEmP7NGb49KHXikhvtImVfxA5psui6bEuWVth1dutCzafpBB/sxv+IVlZpFPZx+Exdc8UyCNGhjzz5+82MYpa2v6tO32Cr1z3Ez+eacyW2kxFWZbdRygqXIPN8cZoK/1S0WPs7dC/wDlHKKXvybNxwxrSDOHtWv57iUXxRVyORFI2896t0UhKAiuZ6VqEnv45lCx4ySM1eLTUY+zA5xXTB2tnHlhUtDfmPnU5j50vbUY03ZlGPPaso9Qik3V1x8KpREO5j51OY+dDrcxsPvCtiyK3Q5oEbCxo7TyecelL85o/Tvvih9DLJH9wb+FSvY/uD0qVMZwj2p28VtxJ7zLv7xbhcYz90nP6iqAfvbAb+AFdo9sVlaDRnurhAJI3UQyAZZWLAYHkD41xfquenl/Wklsrdm97WZIxIyEIQCGO1ELfZtBbvEhVcchx0odrmYxGEuSm+cjOfrXiROVRuU48wKK+wtrozTc4ySfCj7C7ks5O1jOSQVxzbZoSykENwkjxhhnfPgK3vIJ7jmSPkBwAoxt5UnT0C0rC5JXvHLYYlmwB1PpRujSSaVrSPNCebkYcp8j/wCqXRGSPdXZWUnpt4+dMtIY32sxNeMGBDADYAbEgUmtOhxq7ZaG19nUqtvv/ibpWk6jqF4FjgXGdiI1yaZRWtgqgukWT54/rRovLWJeWFQwH8iDauTVHav+UL4tBvbjBlcKcbl3LGsm4WXIL3AxkZBjxnz8aMl1m7ckRIqgDbAyaEkk1ZwSVlbx2h/asco+CvHL5dEvuHoruYOk/ZRxoECKgOMfP40HNpFhZoWkAYj+aVtv6Vonn11HMURnRW3wkQAz64oC40zUrli907bH+9bmI+VaXYVJR2xfrM9tJbukVwxORyrGML18x863aDCb7U7OBpW+0kCk8xGVG5H0BpXqNqba7UDtWQbF2HKpOxwPPrVk4IaJdXMpK5hhZxnz2H+5qtXJItjShglL+Cni2/lu9evHWRxEkhiRQ3gu36g0sjuLiL+zupV+CMRXlzOJpHdiMuS5wfE717ptlcanN2FhG00g++F/lHmT0Hzr3oqMY0z5pt2EjW9SEYVbphgdQe9TWDi+4jSMNCrEbMWbHN8fWsjw3aaWobXNQQydfdbXvN8z4fQetY/xGws1CaZpcURGwe4POx+u/wCdc2TNhWqOnD6bPk6Q70nilLshWgmjbGSSpZf9QGKtekanG7AZBJ8BXKpr3V7o5V5AmduVQi/Wt+mWEguhJczvGQckxMQ3+quZy5dIq8KhqcjvsVyhjU7HbwqVV9OunjsYUWRyFXALHJPqalYtk+Mfs1e0y4W10K5kaBJgMBlk+7ylsH9a4VdrbkBrdxnYKiqcY+ddg9s8sicOMEcgNPGp5TjILbiuKKwx3cFRsMn9KKNLoKjt5Wg94ROeLccw6Ag71ts7nscqVUxtkk8u/Stgv5JLFLfncqNmBUYxsBj0rC2tZZgTGhYD7xBG22az42Prow5ASSTjPltR+mdnbT9q2H5VPdYkAn44/asdJlgt76OS5jEkYOCcnbbHTx61skaOS6JtVCoxxHHy45fhR26F4sf8P6WnEF3OZGZIgwVeQDK56eHgBVo0XgS3huCtzdSNcAE5RcKB6EHeqvw4moafqEQWNgs/edXPKAoP3vUYqxpxhLZa49r7orAMUErS5zkdenxFTnbuuike19jqXhTs5wIp15cdXXJo224YgUkzyO+Ov8q0tj13VrhQEJx/hjrb7lreqELKs5j85Tyr9P2rii4P9U2d7WVL5SSGcl3pOnArGVLD+WJeb8/3oC54ihd8rbS48SXAphbcNWsCg3MzTv4qgwo/3/OvJrXQrU8s622fKRwT+tUfP+IjF4m9XIqGocQLHK3Janffd/2pBe6xdXbskCKmf+mvMau+tHh7kSVVshjI2XPWqzfatp8CkWoL+GI05R9TQmXpVqNFZurO7ZGmnJ7g5u+2TgVYOC1eQagEBZ2tSVCjcn4flSC+u7m+BRY+VCdwm5+tNOB7tLTUXLyBMxFQXIAzkePyroi6kmO3LBOJLPhtLGJbniWcxLjKW0JBeQDz8vl9RRD6veXpGn6HaLbWynuQwL9oR5s3h+XqaO/gVvdXbS6jr0EgYguedQz+hLGntqum6eqxWTWwBABKyKxb1OcmrTyZMr26RyxWH08eSi5S/wDNFXtOFGVee/dUP/TiIz18TTpNPsrGIC3tkX/GRlvqd636ndzW0fPZ2sl27DISN1Hlvkn9M1RNd1zWZEMVwrWSZwFRSh+bdfpVseC+jjzery5H8mM9buI43MssyqMnc+NI4NbElytva9mpdsdvMcAeg8TVbmy8pdmYsT1Y5NSAF5442CsHdVOduproWNJbOZNnfbGMm0iIAPd6k4qV5YArZwhVIULgCpXJxR0WY+1HTDqGgXMSBuZcSLy9SVIOB64rhV6bYhDbYIAwW9NhX09rdr29s4wD618/a7w6dM1ORI1aSJ3LJkDu5J2HnWZfZqHy0V+ESvns0Jz5KTR1jcXli/PEjruOYGPZqcWelzyY5pEj+p/IUw/gjDcTLn4oa5pZ/DR1LAu7KrJKzytJKDljnr0+FbYWXOQo+PN41aF0Wd9h2DgeBP8AWjLXQ7jblgiX/FzL+VL8lLwNelX+wha51LUIkR0kdVJxhcDf6A48K22+k36sskTRpIpDKS2cEbjp6VbYNI5Gxd3KxYGcKucj4E0+tdD05o1aRpHBGeYyYH5Cpyz5K0qQ1iwJ/KTb/hus+IrWJFys+SASFAAz9azueK5HHJbWwX4yNzfkK3JpWhIO+IyPMznH61vS70DTVLRJDzD8C8zfWpXPy6NtYr1BtiSX+NahE0z9slsB4jkU/ADxoyHhBHRZZb4sGAI7OMDY+pNeX3FMs4EdnABk93nHM2fSh2tdfvgOcTKDuO0k7MfT9qLh4TZVe6u2oIz1HhSyS1lZ57gkKSMlevh4VVbjT9Ns1LSsCcf3j/7U51PQdTFpM0s8IHL0MxJ6+m9Vl9M5MmWcZ8eQEn6mtx2+qC15nYt1S/hCstumUA/ygUus0LJlCoDdcmjNTjtIopFHeYjAzuaC0aMy3cMBLASSBSRvjJq0rpF/SSim2FOHBGybD8WP9qwbnYd5VPmc1couE4JiytdzhsZzyLtSbWNNtLFAIb9nkDFXjKFSp675oWGbZSX+Q9PWhZDJcRWH2Ujx8s4CBTytlh8OvQUW2tX0aSW10yXSdGWZcnb4/wDutq8Qxc0CCJo1SIo5EaMWI22pVqsnbzGRQzIEXfAHLt5D411SxuCTTPOx+ox5puM4qgO7TS7lyxtntmPQRHK/T9qwtNFsbqZVW/l5mOAoTf60JKTnIYYz5V5bSsJQY8lge7g75rXvSSMP0cHLR3awjIs4QpGOXxNSg9MkY6fbl8luzGT03qVjkzlcdl6vB9i/pXHeOpo7bUYu0PdPMwXzxj+tdku/7J/SuO+0GMy3UUWQoYsScb4GNh9aJ/qZxfsirjVJiQsWFHhtkn5UWtzqBG4k/wBH7V7Zta2RUHlBx8z6miv4xCCAIXcCuGW2elE8t9Uu7c95VGfxgim1jrU0sscaLCrNhQxJ3NCw6xaMO+kgx4Fc0PxBPJNDYixhEfPKGRxjMh8MY39aMWJzmtaM5ssYQdrY4vmuHmjguAsvTlKjuq3/AKrXb9vPfpZMmJGIChhsM+X61r06+jE1zpt25kmjcE8w2k6ZI9OleabrS2+oS2skuJ4pGEM7YzgHGCfPGa9XguHGjylJ8uVlnh4Umbf3mIeqn+tMLfhSAENc3Lso3IQBQfnSV7zWGcrDJNIn8rRoACD03xW9bDWLwjtu1wepkl2+gNeG0oy/XZ7XLJKH7pIsBvtH0oEwKjS9PshlmPxNKbvii6dWFvAsY6jmyxx+lDXOmWtrZT3E96HeJTiONgvexsN96AeOOKx7EvySNHjm6E9Dn4713YscskN6OGeTFjlr5P8Aou1u71ia5EsqykOvdPZDp8NqTT22p3Gz9oAfxHAp1e6oLa4kjEJwNly/7UqutdywReyVz4c3MajUlKkd0X8U6SAZNI5EzPJnbfBwB8zQugdkNUtgGDAXCgH/ALhWE+ox3dz2PvHM+fHYDzHlmjNHsZY+IraEjCrJzkrsOUDOf/POrcXq0PHOK5b8MvH8QtYtRnglkWI8wCsxwMnYfWqLxnrL3mrS8jAJH9kuPIfvmmPFB7E3U3KsnaSKDzjx8OnzpDd2pMQl5QOZsKB47V6LgkrR4KbsTxl3YAZY5GKL7yMiA+u9FabCA2QoIGOg3rO9gkhuAynuONjQMCl1SzlfF3ZEMNsxHGf0rKxm0h7uMdlcEs2BzNgD1waA1ezkhkE2MxSHPN5HyNC2vZ9qPeCwj6MVXJA9K17cWhrPki9M7nplrFHYQpGAqgbD51Kz0gBdMtlWV+UIAOdu986lc1L6OjlL7L7cjMTelcl9otvMIGmgDF4zkgDqPGuuyDmUiqPxXFEiuZiFHmehpVy0TjLi7OQ28EkuGkYp5gjf9qbw29lyDnOf8zmgLuyupL2VbURiHm7rdoBtjxzTLTuFSy895qSKSNlh7x+tc8sE2dizxS2zGYWUNs0kZZmH8qv+taOG9Us7WcyXjO0sQIg7Vu6mTvjyovXtCttL0wXcfazxhwJXdwAo+A884FA6fptvqdsRYsszIPuOSGYnPh44x8qvih7Ufkc2bJ7stdDK4CGQ6tYsrwRHtXTORvnmAPXfG9IGcSTPI4eRCS7E/fQnx26jxra0F9pdvc27FhHKuGjPl5jPzo/h4xXMM0N1CA3MAsjjZF+J8P3roUkyDi12WvT9ekstPgiljDyqg5nZgPDy86NtuKZ51Hu/YBeblLLvv165pItrFczzR3LlmjcgeJx8B5VruIra3jjeLDRrNhsL90+G1c/4qeRybL/kL21FLZ5ca8+s33u6XEjzxuO0542AT4eG/wAPGtWqQC6e2kgdu4CrTmQkoRuu3TG//m1YW+j3k8t1dWjRkTS5VkO+cEkn44ArGez1GJGuLZi1qcKychw2TjOfX9Kpj4QXEnkcskuVAt/aWdkttqFw7meaIdoplJUP44B6Dr6UrmsooufVLMo9vCe1ZAemc5A9SNxTo2148BSbs2fBAHPgb/A4qvabp+qwq1gEcRXJVHBI5Rvk7+lV4qxRnqhzc8OpHw2kzQiS9ExlJReaUI3mV648uv1qwaVZyW6G41CGX3xoVgRChTp1bmz0+WcjbOaZWVzFMk1uxlnlUsjLsojUYIOdhSh9PSFCZJmdYAWCs5OB5edEktWKE2k1Zle+6TWkVjFKs04Uhhglu6u3NnfOcYHwrUuhSajbpyS9nHCpVGVM5bPU7jx8aGFwnazOhXleNugwRtsM426jetPCtwYdRuJr6dAGT7IKzPyA7MPXpvWydMWW2n6gLmf3c5jizzDbOM+WfL400TR5J4OW4vETmQyBDBzcqjoSw2Gc00tpbRbqLcRs0kvOQuRgt3c/QVjNcSTWUdjEU55AFO+O6DkE+o8qQWVi9mitkNvcnnDqGYMuQQfLpvSuHQve54zbSg2sj98/zIPEf7fOrVrun25klhlx2eQYih7y7df2oLhbSLiLVtmV4vxK+x8vn61FzlF6OmGPHON3TR0rSrUQadBFCgWNFwqjOwqU7tLbFtGCPCpU7f2Fr7H5FVfjewNzpkhWMsRk4FWnFDXkMssRWMAn/FQtEz5smmuredo2jIAbGHjLZ9Kb2qa+kcc0UcaRHcRvyqcenUV1674fnmXKRQiRdwSarE/s5vpZC/bx7nffcj4nNWUkYaKunEM1sre9Wpbz5cEfXNb7jXNPmQCW0w/KCXi2dPRh4/1pxc+zHUJk5RPGPI82SPTNaR7KNQ/+2o+lJyi1TGlQtL22rRRWyarKoU/ZCeAHG3Tm61snj0y2hjW6mDyohCvEMKcncYHX50zj9lt6oAe65gPAuKym9lc07l5JmyfDtNhWVxXRptvtlSj4lFtPK8D9q74UnkCHAG2+/wDtQr8TXGXHYxuxYOwbcFgdsVbv+Es4bZgR4ZcVi3smu1GY2AI6YkArXMzQh0rW9RY9nbxmQMD1iRvXoOlPkN4sfLcpbW4Zd+0XGBRNv7PNct35kmJGNx7wV5vXBrH/AIcauAcCA5Oe9Jkj55p3EVMVz6cJBzwvE48SspXNarOOSyuUnihjDxnI5pRvtjz3pnL7M9aJzE8cZz/JLions118kdpcIwB8ZBT5oOIBLf3kZZxJBHGwIfBLFgeu2K9seKNNVpIb1JOVw2SyBcHwx404Hs31Zj3pYgPLmBoG/wDZPqtw32c9sB9KzKSkqHFJOyk6hqNo945ijVlz/eFsn02omHUpJoVVIpXRRskajIHrjcVYB7G9ZU5W8iz8GxR1r7MuIbdu9cwSrjcPI2/rvTjJJUDTbKidQwrn3a7jGN2YYrbpsesSPBdozBBj75TJA+fxNW4ezTXWJ55rXfpjwFYn2U6oSGW7jjJ6hTtT5oVCCaG5nkLzK3PjGTOAxHh41b/Z9pnPHJIQ5PN/M2cUAPZXrLY7TUgwHTJq68D8MXHDttLHczCVpGzt4VmU7QKNFgSHlUDB2+FSiSu/SpUCnJmdSpUrbMErypUpge+FSpUrIEqeFSpQBKlSpWgJUqVKAJU8KlSgCVKlSsgSpUqUIESpUqUASpUqUwJUqVKAP//Z"/>
          <p:cNvSpPr>
            <a:spLocks noChangeAspect="1" noChangeArrowheads="1"/>
          </p:cNvSpPr>
          <p:nvPr/>
        </p:nvSpPr>
        <p:spPr bwMode="auto">
          <a:xfrm>
            <a:off x="215900" y="-455613"/>
            <a:ext cx="1524000" cy="123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9" descr="data:image/jpeg;base64,/9j/4AAQSkZJRgABAQAAAQABAAD/2wBDAAkGBwgHBgkIBwgKCgkLDRYPDQwMDRsUFRAWIB0iIiAdHx8kKDQsJCYxJx8fLT0tMTU3Ojo6Iys/RD84QzQ5Ojf/2wBDAQoKCg0MDRoPDxo3JR8lNzc3Nzc3Nzc3Nzc3Nzc3Nzc3Nzc3Nzc3Nzc3Nzc3Nzc3Nzc3Nzc3Nzc3Nzc3Nzc3Nzf/wAARCACRALMDASIAAhEBAxEB/8QAHAAAAgIDAQEAAAAAAAAAAAAABAUABgIDBwEI/8QAQBAAAgEDAgMFBQYDBgYDAAAAAQIDAAQRBSEGEjETIkFRcQcUYYGRIzJSobHhFULRM0NicpLBFyRTgvDxFlSi/8QAGgEAAwEBAQEAAAAAAAAAAAAAAAEDAgQFBv/EACcRAAICAgIBBAMAAwEAAAAAAAABAhEDIRIxQQQTIlEUMmEFUmJx/9oADAMBAAIRAxEAPwDttaZ5OzUtW6tcsYljZG6MCDWTRUG43hXTDqZsb5bIHHalEHjjYc2SM+OMUQOK/tLNJbK8iW8IWGRlQoSRkZKscbee9L/aTbxWvCV1HCioirGqqowAoZQB9Kc6Xaw3Ghw9qitiKNgCPEBSD6jFV1V0FmHDvEM2qahfWs1ssMlnIsbFZOcMSCcg4G1WQb9K5fp+r/wfWuJ7r3aaZYp1kcRY7qBTk7kb48BuatV/xhYWml2l9zM6XnZi3C9ZC4yN+gGDuTsKUob0IszdKrHEXFkWhXCR3VpdcsrcsUkaqVdvId7IPrROgcR2+szXVvHkTWr8sq8wYb9CrDYg+dL/AGi6QdT0C5SMZljAljx15l329RkUkvlTGTVOMF0t4EvLG8Xt25I+VUbLfhOGO9GXvEMtnFA8mnXjmd+QJH2bENvscN8CfKqRqkjcS8LR3NvJ/wAxbwC6fkG/arty/DZZG/01Y+HL9dbjsrsYCRQB3UbgTP3SPUAN/rFbcEugLfZTPPAkkkLwswyUcgkeuCR+dEfGqpacW28uqJpzW88Ej9p2ZkXGeQ4bI6r5jPUYIoXUeNvcry9tv4beyvaQC4cR8hDRkgAjB369OtY4NgXSvHOFJ8qXDVIV0pdQlLRQmETMXGCi8vNuPMCkNtxlBcmyMkE0EGoFltZZMYcg4AIG4z1GfypKLfQBF9xJOmsNYafYvdtCYveCjBSgkJwQDscAZO/Sn1zc+7WrzFHcKPuxoWY+gHWqJw3LK/G+uN2Bw5t+Y847vcOD8avt0B2G48q1KKTQWKOHuJrXXVuHtFmCQS9kxlTlJbGen9a0zcWW6pNdRwTSWELMst0nKVUqcMeXPMQCCCQPA1WfZ4wUa6SRganId/D40jkk1C20i6ubAPNoF80rYUAzQRsxDOB0we9jqBkZrXBWB0LWeLLPSDB7xHcOJ2VUaOLKMT073Sj9W1y10u0We6ZhzyLGiqpZncnAUAeJ+g6mqJx00D6No7W28Ju4THv/AC8px+VWniPSbXVNL/5md7fsJO2SeNgrRMue8CQRsPOs8Y6AKsOJbW61I6dIskF4I+07GVR3kzjIKkqenQHIp8p2rnXDmm3F/wARDWbhpvd4IextTPjtZhvmRgAAM5OBgdegxXRF6D0pTST0B7UqVKmB6a1zSpDG0kjcqKMsfIDqa9kYAE0sub3lOC2KaQFY4xuLHiDT3srfXLK3jfBd2jMhOCDgd5cdKO0fVrKy01LS51eymdUCdqg5MgAD7vMf1o83w8GP1NT34fib6mq3qgKa9lbOmtBtfsC2qAhj2B+yJUqcfab7H4b1saw0x9H0yzfWrTt9MaNreeNOVe4ABzJzHIOBnBFW735fxN9TU99H4m+pp8wAdP1TTYJXmn1a1d2AUKjFVUA/Ekk79aPuOItJlQr7/an/AL81578v4m+prz39fFz9TWfNgI+H49B0SyltodQtWWWd5WPMB944A+ShR8q1adDo+n6DcabZ61DA03akTxkBkLk4I+IGB8qsIvkP85+te++j8f8A+jTsCkwabbx3en3X/wAisFmtYjFI8dvvKCMEklz3/ic48qY23ucfE02sPrdiUmjERgCEcqg5He5+vxx8qsnvy/jP1NT39fxn/UafMQPqeraJf6dLZTXtsYZo2jkAk6qwwarFrp+mJ/C4brXLae30xy8CBQjMQe5znJzy/Dr8Kt5v0HWQ/WsTqUQOOcn50k6H2V3SWtLHXLzUW12wkS7MfPEIivLyjAwec/mKsV5xDp8tuUt9Tskk2wXPMOvlkfrXo1GM9GJ+dZe+j8R+pobtiKnw3b22jS3facQafcxXVwZnXsChBOc4POf0rfbx6fa6a+m2+t2i2R5gnMOaSNGJyoOcHqcEjYedWX35fxN9TU9+X8TfU0cgKlxFaWWq21ra2euWFlb2zo6L2HaHurgAnnWiddmTVdMjtU4js7Z+155HjhzzgbhcF9u9v8cdKsnvy/ib6mp78v4m+po5DKroKiz1NLnVuLU1BIwTHEyBFVjtzfeOds/WuhWlxHcwJNDIskbjKuvQj4Un9+X8Z+tFW15zYGazN3sBtUrWrZANSpAYXDBYzkjpVV1K4RZN2FIeP/aFHol1JptnbtPeqisebIRQfM9SfSuYz8Za1cTtNJcKMjHIEAVfPbr+dbQ6Oue9J+PFbBOD/NXFY+JtYWQyC9f/ACsBg03teM9RgUG6tlcZA5lyv7Vq0HFnVe0/xVDJ/irna8dxnAFtNn4kYrJeM5pXCQ2hYk4Hf6nw8KXJBxZfZbgIuebelb6ojsVS4iLL95Q3eA9KpV7xLezqAAkWcdNzQWmxvd3hDKZpSCcA5O2N6Up0rN44KTpl/wD4i6EcsiP+VeHX40JDuAR1BNIEstQIOIpVwOrNii4eH3d1a6mSMEdBufrUF6i/Bb8au2EXPEmP7NGb49KHXikhvtImVfxA5psui6bEuWVth1dutCzafpBB/sxv+IVlZpFPZx+Exdc8UyCNGhjzz5+82MYpa2v6tO32Cr1z3Ez+eacyW2kxFWZbdRygqXIPN8cZoK/1S0WPs7dC/wDlHKKXvybNxwxrSDOHtWv57iUXxRVyORFI2896t0UhKAiuZ6VqEnv45lCx4ySM1eLTUY+zA5xXTB2tnHlhUtDfmPnU5j50vbUY03ZlGPPaso9Qik3V1x8KpREO5j51OY+dDrcxsPvCtiyK3Q5oEbCxo7TyecelL85o/Tvvih9DLJH9wb+FSvY/uD0qVMZwj2p28VtxJ7zLv7xbhcYz90nP6iqAfvbAb+AFdo9sVlaDRnurhAJI3UQyAZZWLAYHkD41xfquenl/Wklsrdm97WZIxIyEIQCGO1ELfZtBbvEhVcchx0odrmYxGEuSm+cjOfrXiROVRuU48wKK+wtrozTc4ySfCj7C7ks5O1jOSQVxzbZoSykENwkjxhhnfPgK3vIJ7jmSPkBwAoxt5UnT0C0rC5JXvHLYYlmwB1PpRujSSaVrSPNCebkYcp8j/wCqXRGSPdXZWUnpt4+dMtIY32sxNeMGBDADYAbEgUmtOhxq7ZaG19nUqtvv/ibpWk6jqF4FjgXGdiI1yaZRWtgqgukWT54/rRovLWJeWFQwH8iDauTVHav+UL4tBvbjBlcKcbl3LGsm4WXIL3AxkZBjxnz8aMl1m7ckRIqgDbAyaEkk1ZwSVlbx2h/asco+CvHL5dEvuHoruYOk/ZRxoECKgOMfP40HNpFhZoWkAYj+aVtv6Vonn11HMURnRW3wkQAz64oC40zUrli907bH+9bmI+VaXYVJR2xfrM9tJbukVwxORyrGML18x863aDCb7U7OBpW+0kCk8xGVG5H0BpXqNqba7UDtWQbF2HKpOxwPPrVk4IaJdXMpK5hhZxnz2H+5qtXJItjShglL+Cni2/lu9evHWRxEkhiRQ3gu36g0sjuLiL+zupV+CMRXlzOJpHdiMuS5wfE717ptlcanN2FhG00g++F/lHmT0Hzr3oqMY0z5pt2EjW9SEYVbphgdQe9TWDi+4jSMNCrEbMWbHN8fWsjw3aaWobXNQQydfdbXvN8z4fQetY/xGws1CaZpcURGwe4POx+u/wCdc2TNhWqOnD6bPk6Q70nilLshWgmjbGSSpZf9QGKtekanG7AZBJ8BXKpr3V7o5V5AmduVQi/Wt+mWEguhJczvGQckxMQ3+quZy5dIq8KhqcjvsVyhjU7HbwqVV9OunjsYUWRyFXALHJPqalYtk+Mfs1e0y4W10K5kaBJgMBlk+7ylsH9a4VdrbkBrdxnYKiqcY+ddg9s8sicOMEcgNPGp5TjILbiuKKwx3cFRsMn9KKNLoKjt5Wg94ROeLccw6Ag71ts7nscqVUxtkk8u/Stgv5JLFLfncqNmBUYxsBj0rC2tZZgTGhYD7xBG22az42Prow5ASSTjPltR+mdnbT9q2H5VPdYkAn44/asdJlgt76OS5jEkYOCcnbbHTx61skaOS6JtVCoxxHHy45fhR26F4sf8P6WnEF3OZGZIgwVeQDK56eHgBVo0XgS3huCtzdSNcAE5RcKB6EHeqvw4moafqEQWNgs/edXPKAoP3vUYqxpxhLZa49r7orAMUErS5zkdenxFTnbuuike19jqXhTs5wIp15cdXXJo224YgUkzyO+Ov8q0tj13VrhQEJx/hjrb7lreqELKs5j85Tyr9P2rii4P9U2d7WVL5SSGcl3pOnArGVLD+WJeb8/3oC54ihd8rbS48SXAphbcNWsCg3MzTv4qgwo/3/OvJrXQrU8s622fKRwT+tUfP+IjF4m9XIqGocQLHK3Janffd/2pBe6xdXbskCKmf+mvMau+tHh7kSVVshjI2XPWqzfatp8CkWoL+GI05R9TQmXpVqNFZurO7ZGmnJ7g5u+2TgVYOC1eQagEBZ2tSVCjcn4flSC+u7m+BRY+VCdwm5+tNOB7tLTUXLyBMxFQXIAzkePyroi6kmO3LBOJLPhtLGJbniWcxLjKW0JBeQDz8vl9RRD6veXpGn6HaLbWynuQwL9oR5s3h+XqaO/gVvdXbS6jr0EgYguedQz+hLGntqum6eqxWTWwBABKyKxb1OcmrTyZMr26RyxWH08eSi5S/wDNFXtOFGVee/dUP/TiIz18TTpNPsrGIC3tkX/GRlvqd636ndzW0fPZ2sl27DISN1Hlvkn9M1RNd1zWZEMVwrWSZwFRSh+bdfpVseC+jjzery5H8mM9buI43MssyqMnc+NI4NbElytva9mpdsdvMcAeg8TVbmy8pdmYsT1Y5NSAF5442CsHdVOduproWNJbOZNnfbGMm0iIAPd6k4qV5YArZwhVIULgCpXJxR0WY+1HTDqGgXMSBuZcSLy9SVIOB64rhV6bYhDbYIAwW9NhX09rdr29s4wD618/a7w6dM1ORI1aSJ3LJkDu5J2HnWZfZqHy0V+ESvns0Jz5KTR1jcXli/PEjruOYGPZqcWelzyY5pEj+p/IUw/gjDcTLn4oa5pZ/DR1LAu7KrJKzytJKDljnr0+FbYWXOQo+PN41aF0Wd9h2DgeBP8AWjLXQ7jblgiX/FzL+VL8lLwNelX+wha51LUIkR0kdVJxhcDf6A48K22+k36sskTRpIpDKS2cEbjp6VbYNI5Gxd3KxYGcKucj4E0+tdD05o1aRpHBGeYyYH5Cpyz5K0qQ1iwJ/KTb/hus+IrWJFys+SASFAAz9azueK5HHJbWwX4yNzfkK3JpWhIO+IyPMznH61vS70DTVLRJDzD8C8zfWpXPy6NtYr1BtiSX+NahE0z9slsB4jkU/ADxoyHhBHRZZb4sGAI7OMDY+pNeX3FMs4EdnABk93nHM2fSh2tdfvgOcTKDuO0k7MfT9qLh4TZVe6u2oIz1HhSyS1lZ57gkKSMlevh4VVbjT9Ns1LSsCcf3j/7U51PQdTFpM0s8IHL0MxJ6+m9Vl9M5MmWcZ8eQEn6mtx2+qC15nYt1S/hCstumUA/ygUus0LJlCoDdcmjNTjtIopFHeYjAzuaC0aMy3cMBLASSBSRvjJq0rpF/SSim2FOHBGybD8WP9qwbnYd5VPmc1couE4JiytdzhsZzyLtSbWNNtLFAIb9nkDFXjKFSp675oWGbZSX+Q9PWhZDJcRWH2Ujx8s4CBTytlh8OvQUW2tX0aSW10yXSdGWZcnb4/wDutq8Qxc0CCJo1SIo5EaMWI22pVqsnbzGRQzIEXfAHLt5D411SxuCTTPOx+ox5puM4qgO7TS7lyxtntmPQRHK/T9qwtNFsbqZVW/l5mOAoTf60JKTnIYYz5V5bSsJQY8lge7g75rXvSSMP0cHLR3awjIs4QpGOXxNSg9MkY6fbl8luzGT03qVjkzlcdl6vB9i/pXHeOpo7bUYu0PdPMwXzxj+tdku/7J/SuO+0GMy3UUWQoYsScb4GNh9aJ/qZxfsirjVJiQsWFHhtkn5UWtzqBG4k/wBH7V7Zta2RUHlBx8z6miv4xCCAIXcCuGW2elE8t9Uu7c95VGfxgim1jrU0sscaLCrNhQxJ3NCw6xaMO+kgx4Fc0PxBPJNDYixhEfPKGRxjMh8MY39aMWJzmtaM5ssYQdrY4vmuHmjguAsvTlKjuq3/AKrXb9vPfpZMmJGIChhsM+X61r06+jE1zpt25kmjcE8w2k6ZI9OleabrS2+oS2skuJ4pGEM7YzgHGCfPGa9XguHGjylJ8uVlnh4Umbf3mIeqn+tMLfhSAENc3Lso3IQBQfnSV7zWGcrDJNIn8rRoACD03xW9bDWLwjtu1wepkl2+gNeG0oy/XZ7XLJKH7pIsBvtH0oEwKjS9PshlmPxNKbvii6dWFvAsY6jmyxx+lDXOmWtrZT3E96HeJTiONgvexsN96AeOOKx7EvySNHjm6E9Dn4713YscskN6OGeTFjlr5P8Aou1u71ia5EsqykOvdPZDp8NqTT22p3Gz9oAfxHAp1e6oLa4kjEJwNly/7UqutdywReyVz4c3MajUlKkd0X8U6SAZNI5EzPJnbfBwB8zQugdkNUtgGDAXCgH/ALhWE+ox3dz2PvHM+fHYDzHlmjNHsZY+IraEjCrJzkrsOUDOf/POrcXq0PHOK5b8MvH8QtYtRnglkWI8wCsxwMnYfWqLxnrL3mrS8jAJH9kuPIfvmmPFB7E3U3KsnaSKDzjx8OnzpDd2pMQl5QOZsKB47V6LgkrR4KbsTxl3YAZY5GKL7yMiA+u9FabCA2QoIGOg3rO9gkhuAynuONjQMCl1SzlfF3ZEMNsxHGf0rKxm0h7uMdlcEs2BzNgD1waA1ezkhkE2MxSHPN5HyNC2vZ9qPeCwj6MVXJA9K17cWhrPki9M7nplrFHYQpGAqgbD51Kz0gBdMtlWV+UIAOdu986lc1L6OjlL7L7cjMTelcl9otvMIGmgDF4zkgDqPGuuyDmUiqPxXFEiuZiFHmehpVy0TjLi7OQ28EkuGkYp5gjf9qbw29lyDnOf8zmgLuyupL2VbURiHm7rdoBtjxzTLTuFSy895qSKSNlh7x+tc8sE2dizxS2zGYWUNs0kZZmH8qv+taOG9Us7WcyXjO0sQIg7Vu6mTvjyovXtCttL0wXcfazxhwJXdwAo+A884FA6fptvqdsRYsszIPuOSGYnPh44x8qvih7Ufkc2bJ7stdDK4CGQ6tYsrwRHtXTORvnmAPXfG9IGcSTPI4eRCS7E/fQnx26jxra0F9pdvc27FhHKuGjPl5jPzo/h4xXMM0N1CA3MAsjjZF+J8P3roUkyDi12WvT9ekstPgiljDyqg5nZgPDy86NtuKZ51Hu/YBeblLLvv165pItrFczzR3LlmjcgeJx8B5VruIra3jjeLDRrNhsL90+G1c/4qeRybL/kL21FLZ5ca8+s33u6XEjzxuO0542AT4eG/wAPGtWqQC6e2kgdu4CrTmQkoRuu3TG//m1YW+j3k8t1dWjRkTS5VkO+cEkn44ArGez1GJGuLZi1qcKychw2TjOfX9Kpj4QXEnkcskuVAt/aWdkttqFw7meaIdoplJUP44B6Dr6UrmsooufVLMo9vCe1ZAemc5A9SNxTo2148BSbs2fBAHPgb/A4qvabp+qwq1gEcRXJVHBI5Rvk7+lV4qxRnqhzc8OpHw2kzQiS9ExlJReaUI3mV648uv1qwaVZyW6G41CGX3xoVgRChTp1bmz0+WcjbOaZWVzFMk1uxlnlUsjLsojUYIOdhSh9PSFCZJmdYAWCs5OB5edEktWKE2k1Zle+6TWkVjFKs04Uhhglu6u3NnfOcYHwrUuhSajbpyS9nHCpVGVM5bPU7jx8aGFwnazOhXleNugwRtsM426jetPCtwYdRuJr6dAGT7IKzPyA7MPXpvWydMWW2n6gLmf3c5jizzDbOM+WfL400TR5J4OW4vETmQyBDBzcqjoSw2Gc00tpbRbqLcRs0kvOQuRgt3c/QVjNcSTWUdjEU55AFO+O6DkE+o8qQWVi9mitkNvcnnDqGYMuQQfLpvSuHQve54zbSg2sj98/zIPEf7fOrVrun25klhlx2eQYih7y7df2oLhbSLiLVtmV4vxK+x8vn61FzlF6OmGPHON3TR0rSrUQadBFCgWNFwqjOwqU7tLbFtGCPCpU7f2Fr7H5FVfjewNzpkhWMsRk4FWnFDXkMssRWMAn/FQtEz5smmuredo2jIAbGHjLZ9Kb2qa+kcc0UcaRHcRvyqcenUV1674fnmXKRQiRdwSarE/s5vpZC/bx7nffcj4nNWUkYaKunEM1sre9Wpbz5cEfXNb7jXNPmQCW0w/KCXi2dPRh4/1pxc+zHUJk5RPGPI82SPTNaR7KNQ/+2o+lJyi1TGlQtL22rRRWyarKoU/ZCeAHG3Tm61snj0y2hjW6mDyohCvEMKcncYHX50zj9lt6oAe65gPAuKym9lc07l5JmyfDtNhWVxXRptvtlSj4lFtPK8D9q74UnkCHAG2+/wDtQr8TXGXHYxuxYOwbcFgdsVbv+Es4bZgR4ZcVi3smu1GY2AI6YkArXMzQh0rW9RY9nbxmQMD1iRvXoOlPkN4sfLcpbW4Zd+0XGBRNv7PNct35kmJGNx7wV5vXBrH/AIcauAcCA5Oe9Jkj55p3EVMVz6cJBzwvE48SspXNarOOSyuUnihjDxnI5pRvtjz3pnL7M9aJzE8cZz/JLions118kdpcIwB8ZBT5oOIBLf3kZZxJBHGwIfBLFgeu2K9seKNNVpIb1JOVw2SyBcHwx404Hs31Zj3pYgPLmBoG/wDZPqtw32c9sB9KzKSkqHFJOyk6hqNo945ijVlz/eFsn02omHUpJoVVIpXRRskajIHrjcVYB7G9ZU5W8iz8GxR1r7MuIbdu9cwSrjcPI2/rvTjJJUDTbKidQwrn3a7jGN2YYrbpsesSPBdozBBj75TJA+fxNW4ezTXWJ55rXfpjwFYn2U6oSGW7jjJ6hTtT5oVCCaG5nkLzK3PjGTOAxHh41b/Z9pnPHJIQ5PN/M2cUAPZXrLY7TUgwHTJq68D8MXHDttLHczCVpGzt4VmU7QKNFgSHlUDB2+FSiSu/SpUCnJmdSpUrbMErypUpge+FSpUrIEqeFSpQBKlSpWgJUqVKAJU8KlSgCVKlSsgSpUqUIESpUqUASpUqUwJUqVKAP//Z"/>
          <p:cNvSpPr>
            <a:spLocks noChangeAspect="1" noChangeArrowheads="1"/>
          </p:cNvSpPr>
          <p:nvPr/>
        </p:nvSpPr>
        <p:spPr bwMode="auto">
          <a:xfrm>
            <a:off x="368300" y="-303213"/>
            <a:ext cx="1524000" cy="123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0"/>
            <a:ext cx="2895600" cy="23455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219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Effect #3 – </a:t>
            </a:r>
            <a:r>
              <a:rPr lang="en-US" u="sng" dirty="0">
                <a:solidFill>
                  <a:schemeClr val="tx1"/>
                </a:solidFill>
              </a:rPr>
              <a:t>G</a:t>
            </a:r>
            <a:r>
              <a:rPr lang="en-US" u="sng" dirty="0" smtClean="0">
                <a:solidFill>
                  <a:schemeClr val="tx1"/>
                </a:solidFill>
              </a:rPr>
              <a:t>rowth of US manufacturing.  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90800"/>
            <a:ext cx="6777317" cy="3508977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War interrupted trade and Americans were forced to make many of the goods they had previously imported.  We made more goods at home.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35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219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Effect #4 – </a:t>
            </a:r>
            <a:r>
              <a:rPr lang="en-US" u="sng" dirty="0" smtClean="0">
                <a:solidFill>
                  <a:schemeClr val="tx1"/>
                </a:solidFill>
              </a:rPr>
              <a:t>US proves it could defend itself against world’s strongest military power.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743200"/>
            <a:ext cx="6777317" cy="3508977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Britain was still viewed as the mightiest military power of the time and the US was able to beat them… again!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82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295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Effect #5 – </a:t>
            </a:r>
            <a:r>
              <a:rPr lang="en-US" u="sng" dirty="0" smtClean="0">
                <a:solidFill>
                  <a:schemeClr val="tx1"/>
                </a:solidFill>
              </a:rPr>
              <a:t>Americans gain confidence in country’s ability to survive</a:t>
            </a:r>
            <a:r>
              <a:rPr lang="en-US" dirty="0" smtClean="0">
                <a:solidFill>
                  <a:schemeClr val="tx1"/>
                </a:solidFill>
              </a:rPr>
              <a:t> and prosper.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743200"/>
            <a:ext cx="6777317" cy="3508977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Our ability to defend ourselves against a powerful country and win as well as the US manufacturing more and more goods made Americans believe in the stability of their country. 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09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4384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/>
            </a:r>
            <a:br>
              <a:rPr lang="en-US" sz="5400" dirty="0" smtClean="0">
                <a:solidFill>
                  <a:schemeClr val="tx1"/>
                </a:solidFill>
              </a:rPr>
            </a:br>
            <a:r>
              <a:rPr lang="en-US" sz="5400" dirty="0">
                <a:solidFill>
                  <a:schemeClr val="tx1"/>
                </a:solidFill>
              </a:rPr>
              <a:t/>
            </a:r>
            <a:br>
              <a:rPr lang="en-US" sz="5400" dirty="0">
                <a:solidFill>
                  <a:schemeClr val="tx1"/>
                </a:solidFill>
              </a:rPr>
            </a:br>
            <a:r>
              <a:rPr lang="en-US" sz="5400" dirty="0" smtClean="0">
                <a:solidFill>
                  <a:schemeClr val="tx1"/>
                </a:solidFill>
              </a:rPr>
              <a:t/>
            </a:r>
            <a:br>
              <a:rPr lang="en-US" sz="5400" dirty="0" smtClean="0">
                <a:solidFill>
                  <a:schemeClr val="tx1"/>
                </a:solidFill>
              </a:rPr>
            </a:br>
            <a:r>
              <a:rPr lang="en-US" sz="5400" dirty="0">
                <a:solidFill>
                  <a:schemeClr val="tx1"/>
                </a:solidFill>
              </a:rPr>
              <a:t/>
            </a:r>
            <a:br>
              <a:rPr lang="en-US" sz="5400" dirty="0">
                <a:solidFill>
                  <a:schemeClr val="tx1"/>
                </a:solidFill>
              </a:rPr>
            </a:br>
            <a:r>
              <a:rPr lang="en-US" sz="5400" dirty="0" smtClean="0">
                <a:solidFill>
                  <a:schemeClr val="tx1"/>
                </a:solidFill>
              </a:rPr>
              <a:t/>
            </a:r>
            <a:br>
              <a:rPr lang="en-US" sz="5400" dirty="0" smtClean="0">
                <a:solidFill>
                  <a:schemeClr val="tx1"/>
                </a:solidFill>
              </a:rPr>
            </a:br>
            <a:r>
              <a:rPr lang="en-US" sz="5400" dirty="0">
                <a:solidFill>
                  <a:schemeClr val="tx1"/>
                </a:solidFill>
              </a:rPr>
              <a:t/>
            </a:r>
            <a:br>
              <a:rPr lang="en-US" sz="5400" dirty="0">
                <a:solidFill>
                  <a:schemeClr val="tx1"/>
                </a:solidFill>
              </a:rPr>
            </a:br>
            <a:r>
              <a:rPr lang="en-US" sz="5400" dirty="0" smtClean="0">
                <a:solidFill>
                  <a:schemeClr val="tx1"/>
                </a:solidFill>
              </a:rPr>
              <a:t/>
            </a:r>
            <a:br>
              <a:rPr lang="en-US" sz="5400" dirty="0" smtClean="0">
                <a:solidFill>
                  <a:schemeClr val="tx1"/>
                </a:solidFill>
              </a:rPr>
            </a:br>
            <a:r>
              <a:rPr lang="en-US" sz="5400" dirty="0">
                <a:solidFill>
                  <a:schemeClr val="tx1"/>
                </a:solidFill>
              </a:rPr>
              <a:t/>
            </a:r>
            <a:br>
              <a:rPr lang="en-US" sz="5400" dirty="0">
                <a:solidFill>
                  <a:schemeClr val="tx1"/>
                </a:solidFill>
              </a:rPr>
            </a:br>
            <a:r>
              <a:rPr lang="en-US" sz="5400" dirty="0" smtClean="0">
                <a:solidFill>
                  <a:schemeClr val="tx1"/>
                </a:solidFill>
              </a:rPr>
              <a:t/>
            </a:r>
            <a:br>
              <a:rPr lang="en-US" sz="5400" dirty="0" smtClean="0">
                <a:solidFill>
                  <a:schemeClr val="tx1"/>
                </a:solidFill>
              </a:rPr>
            </a:br>
            <a:r>
              <a:rPr lang="en-US" sz="5400" dirty="0">
                <a:solidFill>
                  <a:schemeClr val="tx1"/>
                </a:solidFill>
              </a:rPr>
              <a:t/>
            </a:r>
            <a:br>
              <a:rPr lang="en-US" sz="5400" dirty="0">
                <a:solidFill>
                  <a:schemeClr val="tx1"/>
                </a:solidFill>
              </a:rPr>
            </a:br>
            <a:r>
              <a:rPr lang="en-US" sz="5400" dirty="0" smtClean="0">
                <a:solidFill>
                  <a:schemeClr val="tx1"/>
                </a:solidFill>
              </a:rPr>
              <a:t/>
            </a:r>
            <a:br>
              <a:rPr lang="en-US" sz="5400" dirty="0" smtClean="0">
                <a:solidFill>
                  <a:schemeClr val="tx1"/>
                </a:solidFill>
              </a:rPr>
            </a:br>
            <a:r>
              <a:rPr lang="en-US" sz="5400" dirty="0">
                <a:solidFill>
                  <a:schemeClr val="tx1"/>
                </a:solidFill>
              </a:rPr>
              <a:t/>
            </a:r>
            <a:br>
              <a:rPr lang="en-US" sz="5400" dirty="0">
                <a:solidFill>
                  <a:schemeClr val="tx1"/>
                </a:solidFill>
              </a:rPr>
            </a:br>
            <a:r>
              <a:rPr lang="en-US" sz="5400" dirty="0" smtClean="0">
                <a:solidFill>
                  <a:schemeClr val="tx1"/>
                </a:solidFill>
              </a:rPr>
              <a:t>CAUSES of the War of 1812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2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219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Cause #1 – </a:t>
            </a:r>
            <a:r>
              <a:rPr lang="en-US" u="sng" dirty="0" smtClean="0">
                <a:solidFill>
                  <a:schemeClr val="tx1"/>
                </a:solidFill>
              </a:rPr>
              <a:t>British interference </a:t>
            </a:r>
            <a:r>
              <a:rPr lang="en-US" u="sng" dirty="0">
                <a:solidFill>
                  <a:schemeClr val="tx1"/>
                </a:solidFill>
              </a:rPr>
              <a:t>with American shipping – naval blockade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667000"/>
            <a:ext cx="6777317" cy="3508977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GB and France were at war with each other.  GB did NOT want the US to provide the French with food and supplies, so they set up a partial blockade.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57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676400"/>
            <a:ext cx="7024744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Cause #2 – </a:t>
            </a:r>
            <a:r>
              <a:rPr lang="en-US" u="sng" dirty="0">
                <a:solidFill>
                  <a:schemeClr val="tx1"/>
                </a:solidFill>
              </a:rPr>
              <a:t>Impressment (kidnapping) American sailors</a:t>
            </a:r>
            <a:r>
              <a:rPr lang="en-US" u="sng" dirty="0"/>
              <a:t/>
            </a:r>
            <a:br>
              <a:rPr lang="en-US" u="sng" dirty="0"/>
            </a:b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048000"/>
            <a:ext cx="6777317" cy="3508977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British “impressed” or kidnapped American sailors and forced them to work on British ships.  Between 1803 to 1812, the British impressed about 6,000 American sailors. 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53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295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Cause #3 – </a:t>
            </a:r>
            <a:r>
              <a:rPr lang="en-US" u="sng" dirty="0" smtClean="0">
                <a:solidFill>
                  <a:schemeClr val="tx1"/>
                </a:solidFill>
              </a:rPr>
              <a:t>Americans believe British push Native Americans to fight settlers.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895600"/>
            <a:ext cx="6777317" cy="3508977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Many American settlers believed that the British were stirring up the Native resistance to frontier settlement.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07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057400"/>
            <a:ext cx="67818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Cause #4 – </a:t>
            </a:r>
            <a:r>
              <a:rPr lang="en-US" sz="3200" u="sng" dirty="0" smtClean="0">
                <a:solidFill>
                  <a:schemeClr val="tx1"/>
                </a:solidFill>
              </a:rPr>
              <a:t>Western members of the House of Representatives (called War Hawks) want to expand into Canada.</a:t>
            </a:r>
            <a:endParaRPr lang="en-US" sz="3200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962400"/>
            <a:ext cx="7005917" cy="3508977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Leaders such as Congressman Henry Clay angrily demanded war against Britain.  These “war hawks” wanted British aid to Natives Americans stopped, and they wanted the British out of Canada.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65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51460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EFFECTS of the War of 1812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24000"/>
            <a:ext cx="6777317" cy="4308629"/>
          </a:xfrm>
        </p:spPr>
        <p:txBody>
          <a:bodyPr/>
          <a:lstStyle/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13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764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Effect #1 – Heroism of Jackson, Perry, and others </a:t>
            </a:r>
            <a:r>
              <a:rPr lang="en-US" u="sng" dirty="0" smtClean="0">
                <a:solidFill>
                  <a:schemeClr val="tx1"/>
                </a:solidFill>
              </a:rPr>
              <a:t>increased American patriotism.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349023"/>
            <a:ext cx="6777317" cy="3508977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American men were pretty courageous and did some impressing things all for the good of not themselves, but the country. 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28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Effect #2 – </a:t>
            </a:r>
            <a:r>
              <a:rPr lang="en-US" u="sng" dirty="0" smtClean="0">
                <a:solidFill>
                  <a:schemeClr val="tx1"/>
                </a:solidFill>
              </a:rPr>
              <a:t>Native Americans weakened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The war broke the strength of Native Americans who had sided with the British.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4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</TotalTime>
  <Words>339</Words>
  <Application>Microsoft Office PowerPoint</Application>
  <PresentationFormat>On-screen Show (4:3)</PresentationFormat>
  <Paragraphs>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2</vt:lpstr>
      <vt:lpstr>Austin</vt:lpstr>
      <vt:lpstr>Causes and Effects of the War of 1812</vt:lpstr>
      <vt:lpstr>            CAUSES of the War of 1812</vt:lpstr>
      <vt:lpstr>Cause #1 – British interference with American shipping – naval blockade</vt:lpstr>
      <vt:lpstr>      Cause #2 – Impressment (kidnapping) American sailors </vt:lpstr>
      <vt:lpstr>Cause #3 – Americans believe British push Native Americans to fight settlers.</vt:lpstr>
      <vt:lpstr>Cause #4 – Western members of the House of Representatives (called War Hawks) want to expand into Canada.</vt:lpstr>
      <vt:lpstr>EFFECTS of the War of 1812</vt:lpstr>
      <vt:lpstr> Effect #1 – Heroism of Jackson, Perry, and others increased American patriotism.</vt:lpstr>
      <vt:lpstr>Effect #2 – Native Americans weakened</vt:lpstr>
      <vt:lpstr>Effect #3 – Growth of US manufacturing.  </vt:lpstr>
      <vt:lpstr>Effect #4 – US proves it could defend itself against world’s strongest military power.</vt:lpstr>
      <vt:lpstr>Effect #5 – Americans gain confidence in country’s ability to survive and prosper. </vt:lpstr>
    </vt:vector>
  </TitlesOfParts>
  <Company>Allen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and Effects of the War of 1812</dc:title>
  <dc:creator>Cannon, Jerome E</dc:creator>
  <cp:lastModifiedBy>Boyett, Candice</cp:lastModifiedBy>
  <cp:revision>7</cp:revision>
  <dcterms:created xsi:type="dcterms:W3CDTF">2012-01-09T22:04:21Z</dcterms:created>
  <dcterms:modified xsi:type="dcterms:W3CDTF">2016-02-25T22:20:38Z</dcterms:modified>
</cp:coreProperties>
</file>