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092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7113D9-53D2-4FDF-9F93-5175C63FE10C}" type="datetimeFigureOut">
              <a:rPr lang="en-US" smtClean="0"/>
              <a:pPr/>
              <a:t>4/25/2019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E8ADF1-F0B4-4BF4-8547-6ED9DCE2B4A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79697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E8ADF1-F0B4-4BF4-8547-6ED9DCE2B4A8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70215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E8ADF1-F0B4-4BF4-8547-6ED9DCE2B4A8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15344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6A6D9-0606-49AA-B910-930FDA3739DD}" type="datetimeFigureOut">
              <a:rPr lang="en-US" smtClean="0"/>
              <a:pPr/>
              <a:t>4/25/2019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4D4E3-1D8C-4423-B3D3-71D508E2F4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6A6D9-0606-49AA-B910-930FDA3739DD}" type="datetimeFigureOut">
              <a:rPr lang="en-US" smtClean="0"/>
              <a:pPr/>
              <a:t>4/25/2019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4D4E3-1D8C-4423-B3D3-71D508E2F4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6A6D9-0606-49AA-B910-930FDA3739DD}" type="datetimeFigureOut">
              <a:rPr lang="en-US" smtClean="0"/>
              <a:pPr/>
              <a:t>4/25/2019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4D4E3-1D8C-4423-B3D3-71D508E2F4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6A6D9-0606-49AA-B910-930FDA3739DD}" type="datetimeFigureOut">
              <a:rPr lang="en-US" smtClean="0"/>
              <a:pPr/>
              <a:t>4/25/2019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4D4E3-1D8C-4423-B3D3-71D508E2F4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6A6D9-0606-49AA-B910-930FDA3739DD}" type="datetimeFigureOut">
              <a:rPr lang="en-US" smtClean="0"/>
              <a:pPr/>
              <a:t>4/25/2019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4D4E3-1D8C-4423-B3D3-71D508E2F4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6A6D9-0606-49AA-B910-930FDA3739DD}" type="datetimeFigureOut">
              <a:rPr lang="en-US" smtClean="0"/>
              <a:pPr/>
              <a:t>4/25/2019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4D4E3-1D8C-4423-B3D3-71D508E2F4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6A6D9-0606-49AA-B910-930FDA3739DD}" type="datetimeFigureOut">
              <a:rPr lang="en-US" smtClean="0"/>
              <a:pPr/>
              <a:t>4/25/2019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4D4E3-1D8C-4423-B3D3-71D508E2F4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6A6D9-0606-49AA-B910-930FDA3739DD}" type="datetimeFigureOut">
              <a:rPr lang="en-US" smtClean="0"/>
              <a:pPr/>
              <a:t>4/25/2019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4D4E3-1D8C-4423-B3D3-71D508E2F4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6A6D9-0606-49AA-B910-930FDA3739DD}" type="datetimeFigureOut">
              <a:rPr lang="en-US" smtClean="0"/>
              <a:pPr/>
              <a:t>4/25/2019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4D4E3-1D8C-4423-B3D3-71D508E2F4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6A6D9-0606-49AA-B910-930FDA3739DD}" type="datetimeFigureOut">
              <a:rPr lang="en-US" smtClean="0"/>
              <a:pPr/>
              <a:t>4/25/2019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4D4E3-1D8C-4423-B3D3-71D508E2F4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6A6D9-0606-49AA-B910-930FDA3739DD}" type="datetimeFigureOut">
              <a:rPr lang="en-US" smtClean="0"/>
              <a:pPr/>
              <a:t>4/25/2019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4D4E3-1D8C-4423-B3D3-71D508E2F4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B6A6D9-0606-49AA-B910-930FDA3739DD}" type="datetimeFigureOut">
              <a:rPr lang="en-US" smtClean="0"/>
              <a:pPr/>
              <a:t>4/25/2019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04D4E3-1D8C-4423-B3D3-71D508E2F43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0.wmf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//upload.wikimedia.org/wikipedia/commons/3/3a/Freedmens_Bureau_1866.jpg" TargetMode="Externa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//upload.wikimedia.org/wikipedia/commons/3/3a/Freedmens_Bureau_1866.jpg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jpeg"/><Relationship Id="rId5" Type="http://schemas.openxmlformats.org/officeDocument/2006/relationships/image" Target="../media/image6.gif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7" Type="http://schemas.openxmlformats.org/officeDocument/2006/relationships/image" Target="../media/image17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jpeg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ttp://lefteyeonthemedia.files.wordpress.com/2008/11/slave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26123" y="1143000"/>
            <a:ext cx="7190137" cy="4762501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600200" y="0"/>
            <a:ext cx="639739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dirty="0" smtClean="0"/>
              <a:t>Life after Slavery</a:t>
            </a:r>
            <a:endParaRPr lang="en-US" sz="7200" dirty="0"/>
          </a:p>
        </p:txBody>
      </p:sp>
      <p:sp>
        <p:nvSpPr>
          <p:cNvPr id="4" name="TextBox 3"/>
          <p:cNvSpPr txBox="1"/>
          <p:nvPr/>
        </p:nvSpPr>
        <p:spPr>
          <a:xfrm>
            <a:off x="2807319" y="5997999"/>
            <a:ext cx="302826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Post Civil War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ttp://historyking.com/images/What-Were-The-Northern-States-In-The-Civil-Wa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138" y="2895600"/>
            <a:ext cx="5753251" cy="3581400"/>
          </a:xfrm>
          <a:prstGeom prst="rect">
            <a:avLst/>
          </a:prstGeom>
          <a:noFill/>
        </p:spPr>
      </p:pic>
      <p:pic>
        <p:nvPicPr>
          <p:cNvPr id="4" name="Picture 2" descr="http://2.bp.blogspot.com/_5J0GJrbuTEg/TQJ8hryeExI/AAAAAAAAAA8/CMef5VQiupo/s1600/votingbox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24400" y="4495800"/>
            <a:ext cx="967154" cy="1257301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52400" y="0"/>
            <a:ext cx="8064836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 smtClean="0"/>
              <a:t>The South also tried to keep</a:t>
            </a:r>
          </a:p>
          <a:p>
            <a:r>
              <a:rPr lang="en-US" sz="5400" dirty="0" smtClean="0"/>
              <a:t>black people from voting.</a:t>
            </a:r>
          </a:p>
          <a:p>
            <a:r>
              <a:rPr lang="en-US" sz="5400" dirty="0" smtClean="0"/>
              <a:t>This was called</a:t>
            </a:r>
          </a:p>
        </p:txBody>
      </p:sp>
      <p:pic>
        <p:nvPicPr>
          <p:cNvPr id="1026" name="Picture 2" descr="C:\Users\Gina\AppData\Local\Microsoft\Windows\Temporary Internet Files\Content.IE5\1TN2SRI7\MC900030187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20203" y="4668715"/>
            <a:ext cx="1266815" cy="1282446"/>
          </a:xfrm>
          <a:prstGeom prst="rect">
            <a:avLst/>
          </a:prstGeom>
          <a:noFill/>
        </p:spPr>
      </p:pic>
      <p:sp>
        <p:nvSpPr>
          <p:cNvPr id="7" name="Rectangle 6"/>
          <p:cNvSpPr/>
          <p:nvPr/>
        </p:nvSpPr>
        <p:spPr>
          <a:xfrm>
            <a:off x="4343294" y="1752600"/>
            <a:ext cx="4952190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4400" b="1" cap="none" spc="0" dirty="0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disenfranchisement</a:t>
            </a:r>
            <a:r>
              <a:rPr lang="en-US" sz="4400" b="1" cap="none" spc="0" dirty="0" smtClean="0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.</a:t>
            </a:r>
            <a:endParaRPr lang="en-US" sz="4400" b="1" cap="none" spc="0" dirty="0">
              <a:ln w="11430"/>
              <a:solidFill>
                <a:schemeClr val="accent6">
                  <a:lumMod val="75000"/>
                </a:schemeClr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1.bp.blogspot.com/-DQMAyjP-MGM/TdJjRNYMdxI/AAAAAAAAGY4/FIzyoMF5NRc/s1600/Fayette%2BCounty%2BTennessee%2Byoung-black-man-participating-in-election-efforts-196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3352800"/>
            <a:ext cx="2209800" cy="3272054"/>
          </a:xfrm>
          <a:prstGeom prst="rect">
            <a:avLst/>
          </a:prstGeom>
          <a:noFill/>
        </p:spPr>
      </p:pic>
      <p:sp>
        <p:nvSpPr>
          <p:cNvPr id="3" name="Oval Callout 2"/>
          <p:cNvSpPr/>
          <p:nvPr/>
        </p:nvSpPr>
        <p:spPr>
          <a:xfrm>
            <a:off x="3124200" y="457200"/>
            <a:ext cx="5257800" cy="3813048"/>
          </a:xfrm>
          <a:prstGeom prst="wedgeEllipseCallout">
            <a:avLst>
              <a:gd name="adj1" fmla="val -60833"/>
              <a:gd name="adj2" fmla="val 61225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The South told me I can’t vote if I don’t pay all the taxes I owe the government.  I can’t pay the taxes!  I don’t have any money.  Sharecropping does not pay me very much, and I am trying to take care of my family. </a:t>
            </a:r>
            <a:r>
              <a:rPr lang="en-US" sz="2000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This is just a way to keep black people from voting!</a:t>
            </a:r>
            <a:endParaRPr lang="en-US" sz="2000" dirty="0">
              <a:solidFill>
                <a:srgbClr val="FF0000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4" name="Oval Callout 3"/>
          <p:cNvSpPr/>
          <p:nvPr/>
        </p:nvSpPr>
        <p:spPr>
          <a:xfrm>
            <a:off x="3048000" y="457200"/>
            <a:ext cx="5562600" cy="3813048"/>
          </a:xfrm>
          <a:prstGeom prst="wedgeEllipseCallout">
            <a:avLst>
              <a:gd name="adj1" fmla="val -60833"/>
              <a:gd name="adj2" fmla="val 61225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The South also told me that I can’t vote if I don’t pass a reading test.  Only about </a:t>
            </a:r>
            <a:r>
              <a:rPr lang="en-US" sz="2000" u="sng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half</a:t>
            </a:r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of the black people living in the South can read.  </a:t>
            </a:r>
            <a:r>
              <a:rPr lang="en-US" sz="2000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This is just a way to keep black people from voting!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4" grpId="0" animBg="1"/>
      <p:bldP spid="4" grpId="1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ttp://www.usnationalslaverymuseum.org/wp-content/uploads/2009/12/Museum-Exhibi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0"/>
            <a:ext cx="4572000" cy="2571751"/>
          </a:xfrm>
          <a:prstGeom prst="rect">
            <a:avLst/>
          </a:prstGeom>
          <a:noFill/>
        </p:spPr>
      </p:pic>
      <p:pic>
        <p:nvPicPr>
          <p:cNvPr id="14340" name="Picture 4" descr="http://www.figueroafinancial.com/wp-content/uploads/2010/10/Broken-Chains-v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90800" y="0"/>
            <a:ext cx="3124200" cy="3957322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0" y="3811012"/>
            <a:ext cx="9474517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/>
              <a:t>Remember, just because</a:t>
            </a:r>
            <a:r>
              <a:rPr lang="en-US" sz="4800" dirty="0"/>
              <a:t> </a:t>
            </a:r>
            <a:r>
              <a:rPr lang="en-US" sz="4800" dirty="0" smtClean="0"/>
              <a:t>slavery</a:t>
            </a:r>
          </a:p>
          <a:p>
            <a:r>
              <a:rPr lang="en-US" sz="4800" dirty="0" smtClean="0"/>
              <a:t>was outlawed in the south, life</a:t>
            </a:r>
          </a:p>
          <a:p>
            <a:r>
              <a:rPr lang="en-US" sz="4800" dirty="0" smtClean="0"/>
              <a:t>was still very difficult for</a:t>
            </a:r>
          </a:p>
          <a:p>
            <a:r>
              <a:rPr lang="en-US" sz="4800" dirty="0" smtClean="0"/>
              <a:t>African Americans after the </a:t>
            </a:r>
            <a:r>
              <a:rPr lang="en-US" sz="4400" dirty="0" smtClean="0"/>
              <a:t>Civil War.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" dur="5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81200" y="0"/>
            <a:ext cx="5308184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dirty="0" smtClean="0"/>
              <a:t>Let’s Review</a:t>
            </a:r>
            <a:endParaRPr lang="en-US" sz="8000" dirty="0"/>
          </a:p>
        </p:txBody>
      </p:sp>
      <p:sp>
        <p:nvSpPr>
          <p:cNvPr id="3" name="TextBox 2"/>
          <p:cNvSpPr txBox="1"/>
          <p:nvPr/>
        </p:nvSpPr>
        <p:spPr>
          <a:xfrm>
            <a:off x="152400" y="1277815"/>
            <a:ext cx="8560485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1. What were the two main problems that African </a:t>
            </a:r>
          </a:p>
          <a:p>
            <a:r>
              <a:rPr lang="en-US" sz="3200" dirty="0" smtClean="0"/>
              <a:t>Americans had even after slavery was outlawed?</a:t>
            </a:r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164123" y="2353728"/>
            <a:ext cx="605928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2. What was the                                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93431" y="2938503"/>
            <a:ext cx="559646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3. What were the                         ?</a:t>
            </a:r>
            <a:endParaRPr lang="en-US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146539" y="4933914"/>
            <a:ext cx="8298234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5. How did white people attempt to keep African</a:t>
            </a:r>
          </a:p>
          <a:p>
            <a:r>
              <a:rPr lang="en-US" sz="3200" dirty="0" smtClean="0"/>
              <a:t>Americans from voting?</a:t>
            </a:r>
            <a:endParaRPr lang="en-US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175847" y="6011132"/>
            <a:ext cx="197964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6. Define:  </a:t>
            </a:r>
            <a:endParaRPr lang="en-US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146539" y="3429000"/>
            <a:ext cx="8065093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4. What was                         ? How was it </a:t>
            </a:r>
          </a:p>
          <a:p>
            <a:r>
              <a:rPr lang="en-US" sz="3200" dirty="0" smtClean="0"/>
              <a:t>beneficial to African Americans? What were its </a:t>
            </a:r>
          </a:p>
          <a:p>
            <a:r>
              <a:rPr lang="en-US" sz="3200" dirty="0" smtClean="0"/>
              <a:t>drawbacks? </a:t>
            </a:r>
            <a:endParaRPr lang="en-US" sz="3200" dirty="0"/>
          </a:p>
        </p:txBody>
      </p:sp>
      <p:sp>
        <p:nvSpPr>
          <p:cNvPr id="9" name="Rectangle 8"/>
          <p:cNvSpPr/>
          <p:nvPr/>
        </p:nvSpPr>
        <p:spPr>
          <a:xfrm>
            <a:off x="2895600" y="2384505"/>
            <a:ext cx="5035061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en-US" sz="2800" b="1" cap="none" spc="0" dirty="0" smtClean="0">
                <a:ln w="11430"/>
                <a:solidFill>
                  <a:schemeClr val="accent2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Freed</a:t>
            </a:r>
            <a:r>
              <a:rPr lang="en-US" sz="2800" b="1" cap="none" spc="0" dirty="0" smtClean="0">
                <a:ln w="11430"/>
                <a:solidFill>
                  <a:schemeClr val="accent4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men</a:t>
            </a:r>
            <a:r>
              <a:rPr lang="en-US" sz="28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’s </a:t>
            </a:r>
            <a:r>
              <a:rPr lang="en-US" sz="28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Bureau</a:t>
            </a:r>
            <a:endParaRPr lang="en-US" sz="28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453217" y="3244334"/>
            <a:ext cx="2904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 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3211351" y="2982724"/>
            <a:ext cx="5035061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en-US" sz="2800" b="1" cap="none" spc="0" dirty="0" smtClean="0">
                <a:ln w="11430"/>
                <a:solidFill>
                  <a:schemeClr val="accent2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Jim Crow Laws</a:t>
            </a:r>
            <a:endParaRPr lang="en-US" sz="28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330238" y="3435355"/>
            <a:ext cx="2305054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2800" b="1" cap="none" spc="0" dirty="0" smtClean="0">
                <a:ln w="11430"/>
                <a:solidFill>
                  <a:srgbClr val="00B05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share</a:t>
            </a:r>
            <a:r>
              <a:rPr lang="en-US" sz="2800" b="1" cap="none" spc="0" dirty="0" smtClean="0">
                <a:ln w="11430"/>
                <a:solidFill>
                  <a:schemeClr val="bg2">
                    <a:lumMod val="2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cropping</a:t>
            </a:r>
            <a:endParaRPr lang="en-US" sz="2800" b="1" cap="none" spc="0" dirty="0">
              <a:ln w="11430"/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919930" y="6011132"/>
            <a:ext cx="5035061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en-US" sz="2800" b="1" cap="none" spc="0" dirty="0" smtClean="0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segregation</a:t>
            </a:r>
            <a:endParaRPr lang="en-US" sz="2800" b="1" cap="none" spc="0" dirty="0">
              <a:ln w="11430"/>
              <a:solidFill>
                <a:srgbClr val="FFFF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729325" y="6041909"/>
            <a:ext cx="5035061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en-US" sz="2800" b="1" cap="none" spc="0" dirty="0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discrimination</a:t>
            </a:r>
            <a:endParaRPr lang="en-US" sz="2800" b="1" cap="none" spc="0" dirty="0">
              <a:ln w="11430"/>
              <a:solidFill>
                <a:srgbClr val="FF0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6019800" y="6072687"/>
            <a:ext cx="5035061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en-US" sz="2800" b="1" cap="none" spc="0" dirty="0" smtClean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disenfranchisement</a:t>
            </a:r>
            <a:endParaRPr lang="en-US" sz="2800" b="1" cap="none" spc="0" dirty="0">
              <a:ln w="11430"/>
              <a:solidFill>
                <a:schemeClr val="tx2">
                  <a:lumMod val="75000"/>
                </a:schemeClr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12240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  <p:bldP spid="11" grpId="0"/>
      <p:bldP spid="12" grpId="0"/>
      <p:bldP spid="14" grpId="0"/>
      <p:bldP spid="15" grpId="0"/>
      <p:bldP spid="1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43200" y="1752600"/>
            <a:ext cx="321113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dirty="0" smtClean="0"/>
              <a:t>The End</a:t>
            </a:r>
            <a:endParaRPr lang="en-US" sz="7200" dirty="0"/>
          </a:p>
        </p:txBody>
      </p:sp>
      <p:pic>
        <p:nvPicPr>
          <p:cNvPr id="3" name="Picture 2" descr="http://lefteyeonthemedia.files.wordpress.com/2008/11/slav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17704" y="2935344"/>
            <a:ext cx="2960077" cy="196065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704702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ttp://www.usnationalslaverymuseum.org/wp-content/uploads/2009/12/Museum-Exhibi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85800"/>
            <a:ext cx="3726448" cy="2096128"/>
          </a:xfrm>
          <a:prstGeom prst="rect">
            <a:avLst/>
          </a:prstGeom>
          <a:noFill/>
        </p:spPr>
      </p:pic>
      <p:pic>
        <p:nvPicPr>
          <p:cNvPr id="14340" name="Picture 4" descr="http://www.figueroafinancial.com/wp-content/uploads/2010/10/Broken-Chains-v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" y="210177"/>
            <a:ext cx="3124200" cy="3957322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4038600" y="210370"/>
            <a:ext cx="4541308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/>
              <a:t>Now that slavery</a:t>
            </a:r>
          </a:p>
          <a:p>
            <a:r>
              <a:rPr lang="en-US" sz="4800" dirty="0" smtClean="0"/>
              <a:t>was over, African</a:t>
            </a:r>
          </a:p>
          <a:p>
            <a:r>
              <a:rPr lang="en-US" sz="4800" dirty="0" smtClean="0"/>
              <a:t>Americans had</a:t>
            </a:r>
          </a:p>
          <a:p>
            <a:r>
              <a:rPr lang="en-US" sz="4800" dirty="0" smtClean="0"/>
              <a:t>2 main problems.</a:t>
            </a:r>
            <a:endParaRPr lang="en-US" sz="4800" dirty="0"/>
          </a:p>
        </p:txBody>
      </p:sp>
      <p:sp>
        <p:nvSpPr>
          <p:cNvPr id="5" name="TextBox 4"/>
          <p:cNvSpPr txBox="1"/>
          <p:nvPr/>
        </p:nvSpPr>
        <p:spPr>
          <a:xfrm>
            <a:off x="3810000" y="3336502"/>
            <a:ext cx="353032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/>
              <a:t>1.  They were</a:t>
            </a:r>
            <a:endParaRPr lang="en-US" sz="4800" dirty="0"/>
          </a:p>
        </p:txBody>
      </p:sp>
      <p:sp>
        <p:nvSpPr>
          <p:cNvPr id="6" name="Rectangle 5"/>
          <p:cNvSpPr/>
          <p:nvPr/>
        </p:nvSpPr>
        <p:spPr>
          <a:xfrm>
            <a:off x="3686569" y="3869902"/>
            <a:ext cx="4974824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72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uneducated.</a:t>
            </a:r>
            <a:endParaRPr lang="en-US" sz="72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886200" y="5012902"/>
            <a:ext cx="353032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/>
              <a:t>2.  They were</a:t>
            </a:r>
            <a:endParaRPr lang="en-US" sz="4800" dirty="0"/>
          </a:p>
        </p:txBody>
      </p:sp>
      <p:sp>
        <p:nvSpPr>
          <p:cNvPr id="8" name="Rectangle 7"/>
          <p:cNvSpPr/>
          <p:nvPr/>
        </p:nvSpPr>
        <p:spPr>
          <a:xfrm>
            <a:off x="3762769" y="5698702"/>
            <a:ext cx="5239191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72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unemployed.</a:t>
            </a:r>
            <a:endParaRPr lang="en-US" sz="72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" dur="5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0"/>
            <a:ext cx="9216049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dirty="0" smtClean="0"/>
              <a:t>So the United States</a:t>
            </a:r>
          </a:p>
          <a:p>
            <a:r>
              <a:rPr lang="en-US" sz="7200" dirty="0" smtClean="0"/>
              <a:t>government established</a:t>
            </a:r>
          </a:p>
          <a:p>
            <a:r>
              <a:rPr lang="en-US" sz="7200" dirty="0" smtClean="0"/>
              <a:t>the</a:t>
            </a:r>
            <a:endParaRPr lang="en-US" sz="7200" dirty="0"/>
          </a:p>
        </p:txBody>
      </p:sp>
      <p:sp>
        <p:nvSpPr>
          <p:cNvPr id="6" name="Rectangle 5"/>
          <p:cNvSpPr/>
          <p:nvPr/>
        </p:nvSpPr>
        <p:spPr>
          <a:xfrm>
            <a:off x="1559561" y="1981200"/>
            <a:ext cx="6096925" cy="304698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9600" b="1" cap="none" spc="0" dirty="0" smtClean="0">
                <a:ln w="11430"/>
                <a:solidFill>
                  <a:schemeClr val="accent2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Freed</a:t>
            </a:r>
            <a:r>
              <a:rPr lang="en-US" sz="9600" b="1" cap="none" spc="0" dirty="0" smtClean="0">
                <a:ln w="11430"/>
                <a:solidFill>
                  <a:schemeClr val="accent4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men</a:t>
            </a:r>
            <a:r>
              <a:rPr lang="en-US" sz="96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’s</a:t>
            </a:r>
          </a:p>
          <a:p>
            <a:pPr algn="ctr"/>
            <a:r>
              <a:rPr lang="en-US" sz="96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Bureau.</a:t>
            </a:r>
            <a:endParaRPr lang="en-US" sz="96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7" name="Picture 2" descr="File:Freedmens Bureau 1866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" y="190500"/>
            <a:ext cx="7314057" cy="6172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152400"/>
            <a:ext cx="9249455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 smtClean="0"/>
              <a:t>The                  was an </a:t>
            </a:r>
            <a:r>
              <a:rPr lang="en-US" sz="4800" dirty="0" smtClean="0"/>
              <a:t>organization</a:t>
            </a:r>
          </a:p>
          <a:p>
            <a:r>
              <a:rPr lang="en-US" sz="5400" dirty="0" smtClean="0"/>
              <a:t>that provided freed slaves</a:t>
            </a:r>
          </a:p>
          <a:p>
            <a:r>
              <a:rPr lang="en-US" sz="5400" dirty="0" smtClean="0"/>
              <a:t>with food, clothing, medicine,</a:t>
            </a:r>
          </a:p>
          <a:p>
            <a:r>
              <a:rPr lang="en-US" sz="5400" dirty="0" smtClean="0"/>
              <a:t>and other supplies.           </a:t>
            </a:r>
            <a:endParaRPr lang="en-US" sz="5400" dirty="0"/>
          </a:p>
        </p:txBody>
      </p:sp>
      <p:sp>
        <p:nvSpPr>
          <p:cNvPr id="6" name="Rectangle 5"/>
          <p:cNvSpPr/>
          <p:nvPr/>
        </p:nvSpPr>
        <p:spPr>
          <a:xfrm>
            <a:off x="1095375" y="-1"/>
            <a:ext cx="2649187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4000" b="1" cap="none" spc="0" dirty="0" smtClean="0">
                <a:ln w="11430"/>
                <a:solidFill>
                  <a:schemeClr val="accent2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Freed</a:t>
            </a:r>
            <a:r>
              <a:rPr lang="en-US" sz="4000" b="1" cap="none" spc="0" dirty="0" smtClean="0">
                <a:ln w="11430"/>
                <a:solidFill>
                  <a:schemeClr val="accent4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men</a:t>
            </a:r>
            <a:r>
              <a:rPr lang="en-US" sz="40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’s</a:t>
            </a:r>
          </a:p>
          <a:p>
            <a:pPr algn="ctr"/>
            <a:r>
              <a:rPr lang="en-US" sz="40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Bureau</a:t>
            </a:r>
            <a:endParaRPr lang="en-US" sz="40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7" name="Picture 2" descr="File:Freedmens Bureau 1866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19968" y="3666392"/>
            <a:ext cx="3521583" cy="2971800"/>
          </a:xfrm>
          <a:prstGeom prst="rect">
            <a:avLst/>
          </a:prstGeom>
          <a:noFill/>
        </p:spPr>
      </p:pic>
      <p:pic>
        <p:nvPicPr>
          <p:cNvPr id="16386" name="Picture 2" descr="C:\Users\Gina\AppData\Local\Microsoft\Windows\Temporary Internet Files\Content.IE5\R3M89JAC\MP900444563[1]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1000" y="3733800"/>
            <a:ext cx="1428750" cy="1905000"/>
          </a:xfrm>
          <a:prstGeom prst="rect">
            <a:avLst/>
          </a:prstGeom>
          <a:noFill/>
        </p:spPr>
      </p:pic>
      <p:pic>
        <p:nvPicPr>
          <p:cNvPr id="16389" name="Picture 5" descr="http://www.dearmyrtle.com/05/0224dress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934199" y="3048000"/>
            <a:ext cx="947351" cy="1752600"/>
          </a:xfrm>
          <a:prstGeom prst="rect">
            <a:avLst/>
          </a:prstGeom>
          <a:noFill/>
        </p:spPr>
      </p:pic>
      <p:pic>
        <p:nvPicPr>
          <p:cNvPr id="16391" name="Picture 7" descr="http://www.antiquescientifica.com/medicine_box_15th_NH_private_Charles_E._White_all_out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623538" y="5257800"/>
            <a:ext cx="2013996" cy="11049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6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6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http://upload.wikimedia.org/wikipedia/en/thumb/0/00/Greene_Co_Ga1941_Delano.jpg/220px-Greene_Co_Ga1941_Delan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2362200"/>
            <a:ext cx="3843892" cy="2847976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0" y="0"/>
            <a:ext cx="8345811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 smtClean="0"/>
              <a:t>To make a living, many slaves</a:t>
            </a:r>
          </a:p>
          <a:p>
            <a:r>
              <a:rPr lang="en-US" sz="5400" dirty="0" smtClean="0"/>
              <a:t>became</a:t>
            </a:r>
            <a:endParaRPr lang="en-US" sz="5400" dirty="0"/>
          </a:p>
        </p:txBody>
      </p:sp>
      <p:sp>
        <p:nvSpPr>
          <p:cNvPr id="4" name="Rectangle 3"/>
          <p:cNvSpPr/>
          <p:nvPr/>
        </p:nvSpPr>
        <p:spPr>
          <a:xfrm>
            <a:off x="2362200" y="685800"/>
            <a:ext cx="5876032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7200" b="1" cap="none" spc="0" dirty="0" smtClean="0">
                <a:ln w="11430"/>
                <a:solidFill>
                  <a:srgbClr val="00B05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share</a:t>
            </a:r>
            <a:r>
              <a:rPr lang="en-US" sz="7200" b="1" cap="none" spc="0" dirty="0" smtClean="0">
                <a:ln w="11430"/>
                <a:solidFill>
                  <a:schemeClr val="bg2">
                    <a:lumMod val="2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croppers</a:t>
            </a:r>
            <a:r>
              <a:rPr lang="en-US" sz="7200" b="1" cap="none" spc="0" dirty="0" smtClean="0">
                <a:ln w="11430"/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.</a:t>
            </a:r>
            <a:endParaRPr lang="en-US" sz="7200" b="1" cap="none" spc="0" dirty="0">
              <a:ln w="11430"/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17412" name="Picture 4" descr="http://www.encyclopediaofalabama.org/media_content/m-458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53000" y="2667000"/>
            <a:ext cx="3686175" cy="27622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926349" y="-57329"/>
            <a:ext cx="6065251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7200" b="1" cap="none" spc="0" dirty="0" smtClean="0">
                <a:ln w="11430"/>
                <a:solidFill>
                  <a:srgbClr val="00B05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share</a:t>
            </a:r>
            <a:r>
              <a:rPr lang="en-US" sz="7200" b="1" cap="none" spc="0" dirty="0" smtClean="0">
                <a:ln w="11430"/>
                <a:solidFill>
                  <a:schemeClr val="bg2">
                    <a:lumMod val="2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cropping?</a:t>
            </a:r>
            <a:endParaRPr lang="en-US" sz="72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0"/>
            <a:ext cx="312643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 smtClean="0"/>
              <a:t>What was </a:t>
            </a:r>
            <a:endParaRPr lang="en-US" sz="5400" dirty="0"/>
          </a:p>
        </p:txBody>
      </p:sp>
      <p:sp>
        <p:nvSpPr>
          <p:cNvPr id="5" name="Rectangle 4"/>
          <p:cNvSpPr/>
          <p:nvPr/>
        </p:nvSpPr>
        <p:spPr>
          <a:xfrm>
            <a:off x="-1" y="1143000"/>
            <a:ext cx="5704575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7200" b="1" cap="none" spc="0" dirty="0" smtClean="0">
                <a:ln w="11430"/>
                <a:solidFill>
                  <a:srgbClr val="00B05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Share</a:t>
            </a:r>
            <a:r>
              <a:rPr lang="en-US" sz="7200" b="1" cap="none" spc="0" dirty="0" smtClean="0">
                <a:ln w="11430"/>
                <a:solidFill>
                  <a:schemeClr val="bg2">
                    <a:lumMod val="2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cropping</a:t>
            </a:r>
            <a:endParaRPr lang="en-US" sz="72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704574" y="1524000"/>
            <a:ext cx="2480231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/>
              <a:t>was when</a:t>
            </a:r>
          </a:p>
          <a:p>
            <a:endParaRPr lang="en-US" sz="4400" dirty="0"/>
          </a:p>
        </p:txBody>
      </p:sp>
      <p:sp>
        <p:nvSpPr>
          <p:cNvPr id="7" name="TextBox 6"/>
          <p:cNvSpPr txBox="1"/>
          <p:nvPr/>
        </p:nvSpPr>
        <p:spPr>
          <a:xfrm>
            <a:off x="0" y="2133600"/>
            <a:ext cx="8991600" cy="56630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landowners gave the workers (freed slaves) supplies and a place to live.  Then, at harvest time, the landowner</a:t>
            </a:r>
          </a:p>
          <a:p>
            <a:r>
              <a:rPr lang="en-US" sz="4400" dirty="0" smtClean="0"/>
              <a:t>would give the freed slave a share of the crop. This was not very helpful to</a:t>
            </a:r>
          </a:p>
          <a:p>
            <a:r>
              <a:rPr lang="en-US" sz="4400" dirty="0" smtClean="0"/>
              <a:t>the freed slaves.  They did not make </a:t>
            </a:r>
          </a:p>
          <a:p>
            <a:r>
              <a:rPr lang="en-US" sz="4400" dirty="0" smtClean="0"/>
              <a:t>very much money.</a:t>
            </a:r>
          </a:p>
          <a:p>
            <a:endParaRPr lang="en-US" sz="5400" dirty="0"/>
          </a:p>
        </p:txBody>
      </p:sp>
      <p:pic>
        <p:nvPicPr>
          <p:cNvPr id="18434" name="Picture 2" descr="http://helloearth.info/rileyconnection/sharecropper/sharecroppers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8335" y="458109"/>
            <a:ext cx="8434929" cy="5542956"/>
          </a:xfrm>
          <a:prstGeom prst="rect">
            <a:avLst/>
          </a:prstGeom>
          <a:noFill/>
        </p:spPr>
      </p:pic>
      <p:pic>
        <p:nvPicPr>
          <p:cNvPr id="18436" name="Picture 4" descr="http://www.profcover.com/wp-content/uploads/2010/01/sharecropper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5367" y="217071"/>
            <a:ext cx="8560865" cy="658528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/>
      <p:bldP spid="6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685800"/>
            <a:ext cx="8679877" cy="42473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 smtClean="0"/>
              <a:t>Life did not get better for</a:t>
            </a:r>
          </a:p>
          <a:p>
            <a:r>
              <a:rPr lang="en-US" sz="5400" dirty="0" smtClean="0"/>
              <a:t>freed slaves just because</a:t>
            </a:r>
          </a:p>
          <a:p>
            <a:r>
              <a:rPr lang="en-US" sz="5400" dirty="0" smtClean="0"/>
              <a:t>slavery was outlawed.  African</a:t>
            </a:r>
          </a:p>
          <a:p>
            <a:r>
              <a:rPr lang="en-US" sz="5400" dirty="0" smtClean="0"/>
              <a:t>Americans were still</a:t>
            </a:r>
          </a:p>
          <a:p>
            <a:r>
              <a:rPr lang="en-US" sz="5400" b="1" u="sng" dirty="0" smtClean="0">
                <a:solidFill>
                  <a:srgbClr val="FFFF00"/>
                </a:solidFill>
              </a:rPr>
              <a:t>discriminated</a:t>
            </a:r>
            <a:r>
              <a:rPr lang="en-US" sz="5400" dirty="0" smtClean="0"/>
              <a:t> against.</a:t>
            </a:r>
            <a:endParaRPr lang="en-US" sz="5400" dirty="0"/>
          </a:p>
        </p:txBody>
      </p:sp>
      <p:pic>
        <p:nvPicPr>
          <p:cNvPr id="3" name="Picture 4" descr="http://www.figueroafinancial.com/wp-content/uploads/2010/10/Broken-Chains-v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0" y="4038600"/>
            <a:ext cx="1981201" cy="2509522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304800" y="6019800"/>
            <a:ext cx="598048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Let’s take a moment to  discuss what “</a:t>
            </a:r>
            <a:r>
              <a:rPr lang="en-US" b="1" dirty="0" smtClean="0"/>
              <a:t>discriminated</a:t>
            </a:r>
            <a:r>
              <a:rPr lang="en-US" dirty="0" smtClean="0"/>
              <a:t>” means.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0"/>
            <a:ext cx="8506688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 smtClean="0"/>
              <a:t>After the slaves were freed,</a:t>
            </a:r>
          </a:p>
          <a:p>
            <a:r>
              <a:rPr lang="en-US" sz="5400" dirty="0" smtClean="0"/>
              <a:t>the                                      were</a:t>
            </a:r>
          </a:p>
          <a:p>
            <a:r>
              <a:rPr lang="en-US" sz="5400" dirty="0" smtClean="0"/>
              <a:t>passed.</a:t>
            </a:r>
          </a:p>
        </p:txBody>
      </p:sp>
      <p:sp>
        <p:nvSpPr>
          <p:cNvPr id="4" name="Rectangle 3"/>
          <p:cNvSpPr/>
          <p:nvPr/>
        </p:nvSpPr>
        <p:spPr>
          <a:xfrm>
            <a:off x="1122716" y="692496"/>
            <a:ext cx="5764207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7200" b="1" cap="none" spc="0" dirty="0" smtClean="0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Jim Crow Laws</a:t>
            </a:r>
            <a:endParaRPr lang="en-US" sz="7200" b="1" cap="none" spc="0" dirty="0">
              <a:ln w="11430"/>
              <a:solidFill>
                <a:schemeClr val="accent6">
                  <a:lumMod val="75000"/>
                </a:schemeClr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184031" y="2438400"/>
            <a:ext cx="3281475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4000" b="1" cap="none" spc="0" dirty="0" smtClean="0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Jim Crow Laws</a:t>
            </a:r>
            <a:endParaRPr lang="en-US" sz="4000" b="1" cap="none" spc="0" dirty="0">
              <a:ln w="11430"/>
              <a:solidFill>
                <a:schemeClr val="accent6">
                  <a:lumMod val="75000"/>
                </a:schemeClr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2398574"/>
            <a:ext cx="8459303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 smtClean="0"/>
              <a:t>The                      made it legal</a:t>
            </a:r>
          </a:p>
          <a:p>
            <a:r>
              <a:rPr lang="en-US" sz="5400" dirty="0" smtClean="0"/>
              <a:t>to</a:t>
            </a:r>
            <a:r>
              <a:rPr lang="en-US" sz="5400" dirty="0"/>
              <a:t> </a:t>
            </a:r>
            <a:r>
              <a:rPr lang="en-US" sz="5400" dirty="0" smtClean="0"/>
              <a:t>maintain separate facilities</a:t>
            </a:r>
          </a:p>
          <a:p>
            <a:r>
              <a:rPr lang="en-US" sz="5400" dirty="0" smtClean="0"/>
              <a:t>for blacks and whites.</a:t>
            </a:r>
          </a:p>
        </p:txBody>
      </p:sp>
      <p:pic>
        <p:nvPicPr>
          <p:cNvPr id="19458" name="Picture 2" descr="http://www.solcomhouse.com/images/JimCrow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7" y="5353049"/>
            <a:ext cx="2241177" cy="1190626"/>
          </a:xfrm>
          <a:prstGeom prst="rect">
            <a:avLst/>
          </a:prstGeom>
          <a:noFill/>
        </p:spPr>
      </p:pic>
      <p:pic>
        <p:nvPicPr>
          <p:cNvPr id="19460" name="Picture 4" descr="http://ravenseniors.wikispaces.com/file/view/Black_and_White_Segregation.jpg/248751049/Black_and_White_Segregatio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95028" y="1618618"/>
            <a:ext cx="1343661" cy="1008941"/>
          </a:xfrm>
          <a:prstGeom prst="rect">
            <a:avLst/>
          </a:prstGeom>
          <a:noFill/>
        </p:spPr>
      </p:pic>
      <p:pic>
        <p:nvPicPr>
          <p:cNvPr id="19462" name="Picture 6" descr="http://t1.gstatic.com/images?q=tbn:ANd9GcREGRwr5PR0PZULLB4_esG-JQxAlALguN2Bkf5N1arV_zy1Vr2_nw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705600" y="4070937"/>
            <a:ext cx="1256321" cy="1065969"/>
          </a:xfrm>
          <a:prstGeom prst="rect">
            <a:avLst/>
          </a:prstGeom>
          <a:noFill/>
        </p:spPr>
      </p:pic>
      <p:pic>
        <p:nvPicPr>
          <p:cNvPr id="19464" name="Picture 8" descr="http://t3.gstatic.com/images?q=tbn:ANd9GcQlNRPQo0YSvuXTAhTDuKYLmk8mF0lNhQ-vMZ32owRdoENZP1_d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909115" y="5203581"/>
            <a:ext cx="3171825" cy="1438275"/>
          </a:xfrm>
          <a:prstGeom prst="rect">
            <a:avLst/>
          </a:prstGeom>
          <a:noFill/>
        </p:spPr>
      </p:pic>
      <p:pic>
        <p:nvPicPr>
          <p:cNvPr id="19466" name="Picture 10" descr="http://t3.gstatic.com/images?q=tbn:ANd9GcRzq5NxjiO3gjbhVpA-NmAs5nXI47ghvmpLvV2cszJZ7sJnojbE8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480819" y="5003555"/>
            <a:ext cx="1524000" cy="1638301"/>
          </a:xfrm>
          <a:prstGeom prst="rect">
            <a:avLst/>
          </a:prstGeom>
          <a:noFill/>
        </p:spPr>
      </p:pic>
      <p:pic>
        <p:nvPicPr>
          <p:cNvPr id="19468" name="Picture 12" descr="http://t2.gstatic.com/images?q=tbn:ANd9GcShZrKfgGDiSef7WUo0eZl8I2z_ho8sJD_PtodOpWE-mR9OQ6A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004819" y="5136906"/>
            <a:ext cx="1735074" cy="1371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9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9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9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19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historyking.com/images/What-Were-The-Northern-States-In-The-Civil-Wa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0" y="3581400"/>
            <a:ext cx="4724400" cy="294094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152400" y="0"/>
            <a:ext cx="8162747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 smtClean="0"/>
              <a:t>The                         made </a:t>
            </a:r>
            <a:endParaRPr lang="en-US" sz="5400" dirty="0"/>
          </a:p>
          <a:p>
            <a:r>
              <a:rPr lang="en-US" sz="5400" dirty="0" smtClean="0"/>
              <a:t>Southerners happy because</a:t>
            </a:r>
          </a:p>
          <a:p>
            <a:r>
              <a:rPr lang="en-US" sz="5400" dirty="0" smtClean="0"/>
              <a:t>the laws still</a:t>
            </a:r>
            <a:r>
              <a:rPr lang="en-US" sz="5400" dirty="0"/>
              <a:t> </a:t>
            </a:r>
            <a:r>
              <a:rPr lang="en-US" sz="5400" dirty="0" smtClean="0"/>
              <a:t>kept white and </a:t>
            </a:r>
          </a:p>
          <a:p>
            <a:r>
              <a:rPr lang="en-US" sz="5400" dirty="0" smtClean="0"/>
              <a:t>black people </a:t>
            </a:r>
            <a:r>
              <a:rPr lang="en-US" sz="5400" b="1" u="sng" dirty="0" smtClean="0">
                <a:solidFill>
                  <a:srgbClr val="FFFF00"/>
                </a:solidFill>
              </a:rPr>
              <a:t>segregated</a:t>
            </a:r>
            <a:r>
              <a:rPr lang="en-US" sz="5400" dirty="0" smtClean="0"/>
              <a:t>.</a:t>
            </a:r>
          </a:p>
        </p:txBody>
      </p:sp>
      <p:sp>
        <p:nvSpPr>
          <p:cNvPr id="5" name="Rectangle 4"/>
          <p:cNvSpPr/>
          <p:nvPr/>
        </p:nvSpPr>
        <p:spPr>
          <a:xfrm>
            <a:off x="1219200" y="0"/>
            <a:ext cx="3902222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4800" b="1" cap="none" spc="0" dirty="0" smtClean="0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Jim Crow Laws</a:t>
            </a:r>
            <a:endParaRPr lang="en-US" sz="4800" b="1" cap="none" spc="0" dirty="0">
              <a:ln w="11430"/>
              <a:solidFill>
                <a:schemeClr val="accent6">
                  <a:lumMod val="75000"/>
                </a:schemeClr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6488668"/>
            <a:ext cx="56320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Let’s take a moment to  discuss what “</a:t>
            </a:r>
            <a:r>
              <a:rPr lang="en-US" b="1" dirty="0" smtClean="0"/>
              <a:t>segregated</a:t>
            </a:r>
            <a:r>
              <a:rPr lang="en-US" dirty="0" smtClean="0"/>
              <a:t>” means.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</TotalTime>
  <Words>450</Words>
  <Application>Microsoft Office PowerPoint</Application>
  <PresentationFormat>On-screen Show (4:3)</PresentationFormat>
  <Paragraphs>83</Paragraphs>
  <Slides>14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Aharoni</vt:lpstr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Toshiba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Marga</dc:creator>
  <cp:lastModifiedBy>Candice Boyett</cp:lastModifiedBy>
  <cp:revision>14</cp:revision>
  <dcterms:created xsi:type="dcterms:W3CDTF">2012-09-09T22:21:49Z</dcterms:created>
  <dcterms:modified xsi:type="dcterms:W3CDTF">2019-04-25T20:09:27Z</dcterms:modified>
</cp:coreProperties>
</file>