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28"/>
  </p:handoutMasterIdLst>
  <p:sldIdLst>
    <p:sldId id="256" r:id="rId4"/>
    <p:sldId id="257" r:id="rId5"/>
    <p:sldId id="259" r:id="rId6"/>
    <p:sldId id="284" r:id="rId7"/>
    <p:sldId id="285" r:id="rId8"/>
    <p:sldId id="258" r:id="rId9"/>
    <p:sldId id="262" r:id="rId10"/>
    <p:sldId id="287" r:id="rId11"/>
    <p:sldId id="288" r:id="rId12"/>
    <p:sldId id="289" r:id="rId13"/>
    <p:sldId id="290" r:id="rId14"/>
    <p:sldId id="260" r:id="rId15"/>
    <p:sldId id="261" r:id="rId16"/>
    <p:sldId id="291" r:id="rId17"/>
    <p:sldId id="292" r:id="rId18"/>
    <p:sldId id="293" r:id="rId19"/>
    <p:sldId id="298" r:id="rId20"/>
    <p:sldId id="294" r:id="rId21"/>
    <p:sldId id="267" r:id="rId22"/>
    <p:sldId id="297" r:id="rId23"/>
    <p:sldId id="269" r:id="rId24"/>
    <p:sldId id="268" r:id="rId25"/>
    <p:sldId id="270" r:id="rId26"/>
    <p:sldId id="29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B3A4C8"/>
    <a:srgbClr val="99FF66"/>
    <a:srgbClr val="FF75BA"/>
    <a:srgbClr val="FF3399"/>
    <a:srgbClr val="FFCC66"/>
    <a:srgbClr val="FF9966"/>
    <a:srgbClr val="33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8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9783AB6-3A5A-4636-9D28-53860C4DC18F}" type="datetimeFigureOut">
              <a:rPr lang="en-US" smtClean="0"/>
              <a:t>3/16/2016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A3C3F69-EF88-418B-BFE9-3221BB8CB513}" type="slidenum">
              <a:rPr lang="en-US" smtClean="0"/>
              <a:t>‹#›</a:t>
            </a:fld>
            <a:endParaRPr lang="en-US"/>
          </a:p>
        </p:txBody>
      </p:sp>
    </p:spTree>
    <p:extLst>
      <p:ext uri="{BB962C8B-B14F-4D97-AF65-F5344CB8AC3E}">
        <p14:creationId xmlns:p14="http://schemas.microsoft.com/office/powerpoint/2010/main" val="42058935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28026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136740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121656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22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64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69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59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95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3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27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7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3939537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30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94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57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8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82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387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48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43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06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68EB-55E2-4806-92FB-A2DF4C8D3FDD}"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334780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659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9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330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00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168EB-55E2-4806-92FB-A2DF4C8D3FD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28757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168EB-55E2-4806-92FB-A2DF4C8D3FDD}"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417130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168EB-55E2-4806-92FB-A2DF4C8D3FDD}"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96477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168EB-55E2-4806-92FB-A2DF4C8D3FDD}"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33110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343176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168EB-55E2-4806-92FB-A2DF4C8D3FDD}"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F1E4-580E-4CD1-8D7F-B60F92C050D6}" type="slidenum">
              <a:rPr lang="en-US" smtClean="0"/>
              <a:t>‹#›</a:t>
            </a:fld>
            <a:endParaRPr lang="en-US"/>
          </a:p>
        </p:txBody>
      </p:sp>
    </p:spTree>
    <p:extLst>
      <p:ext uri="{BB962C8B-B14F-4D97-AF65-F5344CB8AC3E}">
        <p14:creationId xmlns:p14="http://schemas.microsoft.com/office/powerpoint/2010/main" val="267539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168EB-55E2-4806-92FB-A2DF4C8D3FDD}"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FF1E4-580E-4CD1-8D7F-B60F92C050D6}" type="slidenum">
              <a:rPr lang="en-US" smtClean="0"/>
              <a:t>‹#›</a:t>
            </a:fld>
            <a:endParaRPr lang="en-US"/>
          </a:p>
        </p:txBody>
      </p:sp>
    </p:spTree>
    <p:extLst>
      <p:ext uri="{BB962C8B-B14F-4D97-AF65-F5344CB8AC3E}">
        <p14:creationId xmlns:p14="http://schemas.microsoft.com/office/powerpoint/2010/main" val="2157904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705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168EB-55E2-4806-92FB-A2DF4C8D3FDD}"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FF1E4-580E-4CD1-8D7F-B60F92C05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67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File:Atlantic_Coastal_Plain.sv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Map_of_the_Great_Plains.pn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376734"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589086"/>
            <a:ext cx="9144000" cy="2232025"/>
          </a:xfrm>
        </p:spPr>
        <p:txBody>
          <a:bodyPr>
            <a:normAutofit fontScale="90000"/>
          </a:bodyPr>
          <a:lstStyle/>
          <a:p>
            <a:r>
              <a:rPr lang="en-US" sz="6700" b="1" u="sng" dirty="0" smtClean="0">
                <a:latin typeface="Aharoni" pitchFamily="2" charset="-79"/>
                <a:cs typeface="Aharoni" pitchFamily="2" charset="-79"/>
              </a:rPr>
              <a:t>Westward Expansion:</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a:latin typeface="Aharoni" pitchFamily="2" charset="-79"/>
                <a:cs typeface="Aharoni" pitchFamily="2" charset="-79"/>
              </a:rPr>
              <a:t/>
            </a:r>
            <a:br>
              <a:rPr lang="en-US" sz="6700" b="1" u="sng" dirty="0">
                <a:latin typeface="Aharoni" pitchFamily="2" charset="-79"/>
                <a:cs typeface="Aharoni" pitchFamily="2" charset="-79"/>
              </a:rPr>
            </a:br>
            <a:r>
              <a:rPr lang="en-US" sz="7300" b="1" u="sng" dirty="0" smtClean="0">
                <a:latin typeface="Aharoni" pitchFamily="2" charset="-79"/>
                <a:cs typeface="Aharoni" pitchFamily="2" charset="-79"/>
              </a:rPr>
              <a:t/>
            </a:r>
            <a:br>
              <a:rPr lang="en-US" sz="7300" b="1" u="sng" dirty="0" smtClean="0">
                <a:latin typeface="Aharoni" pitchFamily="2" charset="-79"/>
                <a:cs typeface="Aharoni" pitchFamily="2" charset="-79"/>
              </a:rPr>
            </a:br>
            <a:r>
              <a:rPr lang="en-US" sz="6700" b="1" u="sng" dirty="0" smtClean="0">
                <a:latin typeface="Aharoni" pitchFamily="2" charset="-79"/>
                <a:cs typeface="Aharoni" pitchFamily="2" charset="-79"/>
              </a:rPr>
              <a:t>Lewis and Clark</a:t>
            </a:r>
            <a:endParaRPr lang="en-US" b="1" dirty="0">
              <a:latin typeface="Aharoni" pitchFamily="2" charset="-79"/>
              <a:cs typeface="Aharoni" pitchFamily="2" charset="-79"/>
            </a:endParaRPr>
          </a:p>
        </p:txBody>
      </p:sp>
      <p:pic>
        <p:nvPicPr>
          <p:cNvPr id="1029" name="Picture 5" descr="Meriwether 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7750"/>
            <a:ext cx="1606866" cy="2000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874" y="4876800"/>
            <a:ext cx="1532126" cy="198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6867" y="6400800"/>
            <a:ext cx="6065267" cy="369332"/>
          </a:xfrm>
          <a:prstGeom prst="rect">
            <a:avLst/>
          </a:prstGeom>
          <a:noFill/>
        </p:spPr>
        <p:txBody>
          <a:bodyPr wrap="square" rtlCol="0">
            <a:spAutoFit/>
          </a:bodyPr>
          <a:lstStyle/>
          <a:p>
            <a:r>
              <a:rPr lang="en-US" b="1" dirty="0" smtClean="0">
                <a:latin typeface="Comic Sans MS" pitchFamily="66" charset="0"/>
              </a:rPr>
              <a:t>Meriwether Lewis		       William Clark</a:t>
            </a:r>
            <a:endParaRPr lang="en-US" b="1" dirty="0">
              <a:latin typeface="Comic Sans MS" pitchFamily="66" charset="0"/>
            </a:endParaRPr>
          </a:p>
        </p:txBody>
      </p:sp>
    </p:spTree>
    <p:extLst>
      <p:ext uri="{BB962C8B-B14F-4D97-AF65-F5344CB8AC3E}">
        <p14:creationId xmlns:p14="http://schemas.microsoft.com/office/powerpoint/2010/main" val="300162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3.yimg.com/sr/img/4/c6230cf8-ddbf-3c01-ab18-b8ba265be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994" y="858430"/>
            <a:ext cx="420090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ts4.mm.bing.net/th?id=H.479268642521292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 y="-34636"/>
            <a:ext cx="3542330" cy="3768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8215"/>
            <a:ext cx="9144000" cy="830997"/>
          </a:xfrm>
          <a:prstGeom prst="rect">
            <a:avLst/>
          </a:prstGeom>
          <a:noFill/>
        </p:spPr>
        <p:txBody>
          <a:bodyPr wrap="square" rtlCol="0">
            <a:spAutoFit/>
          </a:bodyPr>
          <a:lstStyle/>
          <a:p>
            <a:pPr algn="ctr"/>
            <a:r>
              <a:rPr lang="en-US" sz="4800" b="1" u="sng" dirty="0" smtClean="0">
                <a:latin typeface="Aharoni" pitchFamily="2" charset="-79"/>
                <a:cs typeface="Aharoni" pitchFamily="2" charset="-79"/>
              </a:rPr>
              <a:t>Continental Divide</a:t>
            </a:r>
            <a:endParaRPr lang="en-US" sz="4800" b="1" u="sng" dirty="0">
              <a:latin typeface="Aharoni" pitchFamily="2" charset="-79"/>
              <a:cs typeface="Aharoni" pitchFamily="2" charset="-79"/>
            </a:endParaRPr>
          </a:p>
        </p:txBody>
      </p:sp>
      <p:sp>
        <p:nvSpPr>
          <p:cNvPr id="5" name="TextBox 4"/>
          <p:cNvSpPr txBox="1"/>
          <p:nvPr/>
        </p:nvSpPr>
        <p:spPr>
          <a:xfrm>
            <a:off x="-17318" y="5303460"/>
            <a:ext cx="9144000" cy="1384995"/>
          </a:xfrm>
          <a:prstGeom prst="rect">
            <a:avLst/>
          </a:prstGeom>
          <a:noFill/>
        </p:spPr>
        <p:txBody>
          <a:bodyPr wrap="square" rtlCol="0">
            <a:spAutoFit/>
          </a:bodyPr>
          <a:lstStyle/>
          <a:p>
            <a:r>
              <a:rPr lang="en-US" sz="2800" dirty="0" smtClean="0">
                <a:latin typeface="Comic Sans MS" pitchFamily="66" charset="0"/>
              </a:rPr>
              <a:t>On the eastern side of the divide, rivers flow toward the Atlantic Ocean or the Gulf of Mexico. On the western side, rivers flow toward the Pacific Ocean.</a:t>
            </a:r>
            <a:endParaRPr lang="en-US" sz="2800" dirty="0">
              <a:latin typeface="Comic Sans MS" pitchFamily="66" charset="0"/>
            </a:endParaRPr>
          </a:p>
        </p:txBody>
      </p:sp>
      <p:sp>
        <p:nvSpPr>
          <p:cNvPr id="6" name="TextBox 5"/>
          <p:cNvSpPr txBox="1"/>
          <p:nvPr/>
        </p:nvSpPr>
        <p:spPr>
          <a:xfrm>
            <a:off x="-17318" y="3733800"/>
            <a:ext cx="9178636" cy="1569660"/>
          </a:xfrm>
          <a:prstGeom prst="rect">
            <a:avLst/>
          </a:prstGeom>
          <a:noFill/>
        </p:spPr>
        <p:txBody>
          <a:bodyPr wrap="square" rtlCol="0">
            <a:spAutoFit/>
          </a:bodyPr>
          <a:lstStyle/>
          <a:p>
            <a:r>
              <a:rPr lang="en-US" sz="3200" b="1" dirty="0" smtClean="0">
                <a:solidFill>
                  <a:srgbClr val="FF0000"/>
                </a:solidFill>
                <a:latin typeface="Comic Sans MS" pitchFamily="66" charset="0"/>
              </a:rPr>
              <a:t>The high peaks of the Rocky Mountains form this imaginary line known as the “backbone of North America”. </a:t>
            </a:r>
            <a:endParaRPr lang="en-US" sz="3200" b="1" dirty="0">
              <a:solidFill>
                <a:srgbClr val="FF0000"/>
              </a:solidFill>
              <a:latin typeface="Comic Sans MS" pitchFamily="66" charset="0"/>
            </a:endParaRPr>
          </a:p>
        </p:txBody>
      </p:sp>
    </p:spTree>
    <p:extLst>
      <p:ext uri="{BB962C8B-B14F-4D97-AF65-F5344CB8AC3E}">
        <p14:creationId xmlns:p14="http://schemas.microsoft.com/office/powerpoint/2010/main" val="164454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2232025"/>
          </a:xfrm>
        </p:spPr>
        <p:txBody>
          <a:bodyPr>
            <a:normAutofit fontScale="90000"/>
          </a:bodyPr>
          <a:lstStyle/>
          <a:p>
            <a:r>
              <a:rPr lang="en-US" sz="6700" b="1" u="sng" dirty="0" smtClean="0">
                <a:latin typeface="Aharoni" pitchFamily="2" charset="-79"/>
                <a:cs typeface="Aharoni" pitchFamily="2" charset="-79"/>
              </a:rPr>
              <a:t>Westward Expansion:</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a:latin typeface="Aharoni" pitchFamily="2" charset="-79"/>
                <a:cs typeface="Aharoni" pitchFamily="2" charset="-79"/>
              </a:rPr>
              <a:t/>
            </a:r>
            <a:br>
              <a:rPr lang="en-US" sz="6700" b="1" u="sng" dirty="0">
                <a:latin typeface="Aharoni" pitchFamily="2" charset="-79"/>
                <a:cs typeface="Aharoni" pitchFamily="2" charset="-79"/>
              </a:rPr>
            </a:br>
            <a:r>
              <a:rPr lang="en-US" sz="7300" b="1" u="sng" dirty="0" smtClean="0">
                <a:latin typeface="Aharoni" pitchFamily="2" charset="-79"/>
                <a:cs typeface="Aharoni" pitchFamily="2" charset="-79"/>
              </a:rPr>
              <a:t/>
            </a:r>
            <a:br>
              <a:rPr lang="en-US" sz="7300" b="1" u="sng" dirty="0" smtClean="0">
                <a:latin typeface="Aharoni" pitchFamily="2" charset="-79"/>
                <a:cs typeface="Aharoni" pitchFamily="2" charset="-79"/>
              </a:rPr>
            </a:br>
            <a:r>
              <a:rPr lang="en-US" sz="6700" b="1" u="sng" dirty="0" smtClean="0">
                <a:latin typeface="Aharoni" pitchFamily="2" charset="-79"/>
                <a:cs typeface="Aharoni" pitchFamily="2" charset="-79"/>
              </a:rPr>
              <a:t>War of 1812</a:t>
            </a:r>
            <a:endParaRPr lang="en-US" b="1" dirty="0">
              <a:latin typeface="Aharoni" pitchFamily="2" charset="-79"/>
              <a:cs typeface="Aharoni" pitchFamily="2" charset="-79"/>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863" b="5671"/>
          <a:stretch/>
        </p:blipFill>
        <p:spPr bwMode="auto">
          <a:xfrm>
            <a:off x="1032033" y="952500"/>
            <a:ext cx="7214934"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44966" y="2252812"/>
            <a:ext cx="6065267" cy="584775"/>
          </a:xfrm>
          <a:prstGeom prst="rect">
            <a:avLst/>
          </a:prstGeom>
          <a:noFill/>
        </p:spPr>
        <p:txBody>
          <a:bodyPr wrap="square" rtlCol="0">
            <a:spAutoFit/>
          </a:bodyPr>
          <a:lstStyle/>
          <a:p>
            <a:r>
              <a:rPr lang="en-US" sz="3200" b="1" dirty="0" smtClean="0">
                <a:solidFill>
                  <a:srgbClr val="FFFF00"/>
                </a:solidFill>
                <a:latin typeface="Comic Sans MS" pitchFamily="66" charset="0"/>
              </a:rPr>
              <a:t>America		         England</a:t>
            </a:r>
            <a:endParaRPr lang="en-US" sz="3200" b="1" dirty="0">
              <a:solidFill>
                <a:srgbClr val="FFFF00"/>
              </a:solidFill>
              <a:latin typeface="Comic Sans MS" pitchFamily="66" charset="0"/>
            </a:endParaRPr>
          </a:p>
        </p:txBody>
      </p:sp>
    </p:spTree>
    <p:extLst>
      <p:ext uri="{BB962C8B-B14F-4D97-AF65-F5344CB8AC3E}">
        <p14:creationId xmlns:p14="http://schemas.microsoft.com/office/powerpoint/2010/main" val="1310640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8033"/>
            <a:ext cx="4743415" cy="294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855" y="6927"/>
            <a:ext cx="9157855" cy="3785652"/>
          </a:xfrm>
          <a:prstGeom prst="rect">
            <a:avLst/>
          </a:prstGeom>
          <a:noFill/>
        </p:spPr>
        <p:txBody>
          <a:bodyPr wrap="square" rtlCol="0">
            <a:spAutoFit/>
          </a:bodyPr>
          <a:lstStyle/>
          <a:p>
            <a:r>
              <a:rPr lang="en-US" sz="4000" b="1" dirty="0" smtClean="0">
                <a:latin typeface="Comic Sans MS" pitchFamily="66" charset="0"/>
              </a:rPr>
              <a:t>1. </a:t>
            </a:r>
            <a:r>
              <a:rPr lang="en-US" sz="4000" b="1" u="sng" dirty="0" smtClean="0">
                <a:latin typeface="Comic Sans MS" pitchFamily="66" charset="0"/>
              </a:rPr>
              <a:t>War of 1812</a:t>
            </a:r>
            <a:r>
              <a:rPr lang="en-US" sz="4000" b="1" dirty="0" smtClean="0">
                <a:latin typeface="Comic Sans MS" pitchFamily="66" charset="0"/>
              </a:rPr>
              <a:t> </a:t>
            </a:r>
            <a:r>
              <a:rPr lang="en-US" sz="4000" dirty="0" smtClean="0">
                <a:latin typeface="Comic Sans MS" pitchFamily="66" charset="0"/>
              </a:rPr>
              <a:t>was a war between America and England. France helped America as the Native Americans helped England. The war ended in 1814 with a “draw”, both sides claimed victory.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072" y="3124199"/>
            <a:ext cx="4578928" cy="305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2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extBox 1"/>
          <p:cNvSpPr txBox="1"/>
          <p:nvPr/>
        </p:nvSpPr>
        <p:spPr>
          <a:xfrm>
            <a:off x="2857500" y="6927"/>
            <a:ext cx="6286500" cy="2677656"/>
          </a:xfrm>
          <a:prstGeom prst="rect">
            <a:avLst/>
          </a:prstGeom>
          <a:noFill/>
        </p:spPr>
        <p:txBody>
          <a:bodyPr wrap="square" rtlCol="0">
            <a:spAutoFit/>
          </a:bodyPr>
          <a:lstStyle/>
          <a:p>
            <a:r>
              <a:rPr lang="en-US" sz="4000" b="1" dirty="0" smtClean="0">
                <a:latin typeface="Comic Sans MS" pitchFamily="66" charset="0"/>
              </a:rPr>
              <a:t>2. </a:t>
            </a:r>
            <a:r>
              <a:rPr lang="en-US" sz="4000" b="1" u="sng" dirty="0" smtClean="0">
                <a:latin typeface="Comic Sans MS" pitchFamily="66" charset="0"/>
              </a:rPr>
              <a:t>White House</a:t>
            </a:r>
            <a:r>
              <a:rPr lang="en-US" sz="3200" dirty="0" smtClean="0">
                <a:latin typeface="Comic Sans MS" pitchFamily="66" charset="0"/>
              </a:rPr>
              <a:t> is the U.S. President’s house in Washington, D.C. It was burnt down during the War of 1812 and later rebuilt.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77"/>
            <a:ext cx="2857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 y="2605087"/>
            <a:ext cx="3500571" cy="157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4714875"/>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4300" y="4180344"/>
            <a:ext cx="6286500" cy="2677656"/>
          </a:xfrm>
          <a:prstGeom prst="rect">
            <a:avLst/>
          </a:prstGeom>
          <a:noFill/>
        </p:spPr>
        <p:txBody>
          <a:bodyPr wrap="square" rtlCol="0">
            <a:spAutoFit/>
          </a:bodyPr>
          <a:lstStyle/>
          <a:p>
            <a:r>
              <a:rPr lang="en-US" sz="4000" b="1" dirty="0" smtClean="0">
                <a:latin typeface="Comic Sans MS" pitchFamily="66" charset="0"/>
              </a:rPr>
              <a:t>3. </a:t>
            </a:r>
            <a:r>
              <a:rPr lang="en-US" sz="4000" b="1" u="sng" dirty="0" smtClean="0">
                <a:latin typeface="Comic Sans MS" pitchFamily="66" charset="0"/>
              </a:rPr>
              <a:t>Capitol Building</a:t>
            </a:r>
            <a:r>
              <a:rPr lang="en-US" sz="3200" dirty="0" smtClean="0">
                <a:latin typeface="Comic Sans MS" pitchFamily="66" charset="0"/>
              </a:rPr>
              <a:t> is the place where the U.S. Congress meet. It was burnt down during the War of 1812 and later rebuilt.</a:t>
            </a:r>
          </a:p>
        </p:txBody>
      </p:sp>
    </p:spTree>
    <p:extLst>
      <p:ext uri="{BB962C8B-B14F-4D97-AF65-F5344CB8AC3E}">
        <p14:creationId xmlns:p14="http://schemas.microsoft.com/office/powerpoint/2010/main" val="3911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500" fill="hold"/>
                                        <p:tgtEl>
                                          <p:spTgt spid="8197"/>
                                        </p:tgtEl>
                                        <p:attrNameLst>
                                          <p:attrName>ppt_x</p:attrName>
                                        </p:attrNameLst>
                                      </p:cBhvr>
                                      <p:tavLst>
                                        <p:tav tm="0">
                                          <p:val>
                                            <p:strVal val="#ppt_x"/>
                                          </p:val>
                                        </p:tav>
                                        <p:tav tm="100000">
                                          <p:val>
                                            <p:strVal val="#ppt_x"/>
                                          </p:val>
                                        </p:tav>
                                      </p:tavLst>
                                    </p:anim>
                                    <p:anim calcmode="lin" valueType="num">
                                      <p:cBhvr additive="base">
                                        <p:cTn id="1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extBox 1"/>
          <p:cNvSpPr txBox="1"/>
          <p:nvPr/>
        </p:nvSpPr>
        <p:spPr>
          <a:xfrm>
            <a:off x="19050" y="19050"/>
            <a:ext cx="5943600" cy="3170099"/>
          </a:xfrm>
          <a:prstGeom prst="rect">
            <a:avLst/>
          </a:prstGeom>
          <a:noFill/>
        </p:spPr>
        <p:txBody>
          <a:bodyPr wrap="square" rtlCol="0">
            <a:spAutoFit/>
          </a:bodyPr>
          <a:lstStyle/>
          <a:p>
            <a:r>
              <a:rPr lang="en-US" sz="4000" b="1" dirty="0" smtClean="0">
                <a:solidFill>
                  <a:prstClr val="black"/>
                </a:solidFill>
                <a:latin typeface="Comic Sans MS" pitchFamily="66" charset="0"/>
              </a:rPr>
              <a:t>4. </a:t>
            </a:r>
            <a:r>
              <a:rPr lang="en-US" sz="4000" b="1" u="sng" dirty="0" smtClean="0">
                <a:solidFill>
                  <a:prstClr val="black"/>
                </a:solidFill>
                <a:latin typeface="Comic Sans MS" pitchFamily="66" charset="0"/>
              </a:rPr>
              <a:t>Texas</a:t>
            </a:r>
            <a:r>
              <a:rPr lang="en-US" sz="4000" dirty="0" smtClean="0">
                <a:solidFill>
                  <a:prstClr val="black"/>
                </a:solidFill>
                <a:latin typeface="Comic Sans MS" pitchFamily="66" charset="0"/>
              </a:rPr>
              <a:t> is a state the U.S. fought Mexico for during the Westward Expansion. Texas joined the U.S. </a:t>
            </a:r>
            <a:r>
              <a:rPr lang="en-US" sz="4000" dirty="0">
                <a:solidFill>
                  <a:prstClr val="black"/>
                </a:solidFill>
                <a:latin typeface="Comic Sans MS" pitchFamily="66" charset="0"/>
              </a:rPr>
              <a:t>i</a:t>
            </a:r>
            <a:r>
              <a:rPr lang="en-US" sz="4000" dirty="0" smtClean="0">
                <a:solidFill>
                  <a:prstClr val="black"/>
                </a:solidFill>
                <a:latin typeface="Comic Sans MS" pitchFamily="66" charset="0"/>
              </a:rPr>
              <a:t>n 1845.</a:t>
            </a:r>
          </a:p>
        </p:txBody>
      </p:sp>
      <p:sp>
        <p:nvSpPr>
          <p:cNvPr id="6" name="TextBox 5"/>
          <p:cNvSpPr txBox="1"/>
          <p:nvPr/>
        </p:nvSpPr>
        <p:spPr>
          <a:xfrm>
            <a:off x="3429000" y="3048000"/>
            <a:ext cx="5867400" cy="3785652"/>
          </a:xfrm>
          <a:prstGeom prst="rect">
            <a:avLst/>
          </a:prstGeom>
          <a:noFill/>
        </p:spPr>
        <p:txBody>
          <a:bodyPr wrap="square" rtlCol="0">
            <a:spAutoFit/>
          </a:bodyPr>
          <a:lstStyle/>
          <a:p>
            <a:r>
              <a:rPr lang="en-US" sz="4000" b="1" dirty="0" smtClean="0">
                <a:solidFill>
                  <a:prstClr val="black"/>
                </a:solidFill>
                <a:latin typeface="Comic Sans MS" pitchFamily="66" charset="0"/>
              </a:rPr>
              <a:t>5. </a:t>
            </a:r>
            <a:r>
              <a:rPr lang="en-US" sz="4000" b="1" u="sng" dirty="0" smtClean="0">
                <a:solidFill>
                  <a:prstClr val="black"/>
                </a:solidFill>
                <a:latin typeface="Comic Sans MS" pitchFamily="66" charset="0"/>
              </a:rPr>
              <a:t>Alamo</a:t>
            </a:r>
            <a:r>
              <a:rPr lang="en-US" sz="4000" dirty="0" smtClean="0">
                <a:solidFill>
                  <a:prstClr val="black"/>
                </a:solidFill>
                <a:latin typeface="Comic Sans MS" pitchFamily="66" charset="0"/>
              </a:rPr>
              <a:t> was a Spanish mission in Texas where a famous battle took place between America and Mexico during Westward Expansion.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3429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28575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4933950"/>
            <a:ext cx="28575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7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par>
                                <p:cTn id="8" presetID="22" presetClass="entr" presetSubtype="4"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wipe(down)">
                                      <p:cBhvr>
                                        <p:cTn id="10" dur="500"/>
                                        <p:tgtEl>
                                          <p:spTgt spid="92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3" name="TextBox 2"/>
          <p:cNvSpPr txBox="1"/>
          <p:nvPr/>
        </p:nvSpPr>
        <p:spPr>
          <a:xfrm>
            <a:off x="-13855" y="6927"/>
            <a:ext cx="5271656" cy="3170099"/>
          </a:xfrm>
          <a:prstGeom prst="rect">
            <a:avLst/>
          </a:prstGeom>
          <a:noFill/>
        </p:spPr>
        <p:txBody>
          <a:bodyPr wrap="square" rtlCol="0">
            <a:spAutoFit/>
          </a:bodyPr>
          <a:lstStyle/>
          <a:p>
            <a:r>
              <a:rPr lang="en-US" sz="4000" b="1" dirty="0" smtClean="0">
                <a:solidFill>
                  <a:prstClr val="black"/>
                </a:solidFill>
                <a:latin typeface="Comic Sans MS" pitchFamily="66" charset="0"/>
              </a:rPr>
              <a:t>6. </a:t>
            </a:r>
            <a:r>
              <a:rPr lang="en-US" sz="4000" b="1" u="sng" dirty="0" smtClean="0">
                <a:solidFill>
                  <a:prstClr val="black"/>
                </a:solidFill>
                <a:latin typeface="Comic Sans MS" pitchFamily="66" charset="0"/>
              </a:rPr>
              <a:t>Oregon Trail</a:t>
            </a:r>
            <a:r>
              <a:rPr lang="en-US" sz="4000" b="1" dirty="0" smtClean="0">
                <a:solidFill>
                  <a:prstClr val="black"/>
                </a:solidFill>
                <a:latin typeface="Comic Sans MS" pitchFamily="66" charset="0"/>
              </a:rPr>
              <a:t> </a:t>
            </a:r>
            <a:r>
              <a:rPr lang="en-US" sz="4000" dirty="0" smtClean="0">
                <a:solidFill>
                  <a:prstClr val="black"/>
                </a:solidFill>
                <a:latin typeface="Comic Sans MS" pitchFamily="66" charset="0"/>
              </a:rPr>
              <a:t>was a well-marked trail to show pioneers the way out west in covered wagons.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124082"/>
            <a:ext cx="5518105" cy="373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22" y="914401"/>
            <a:ext cx="409432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44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 name="TextBox 1"/>
          <p:cNvSpPr txBox="1"/>
          <p:nvPr/>
        </p:nvSpPr>
        <p:spPr>
          <a:xfrm>
            <a:off x="19050" y="19050"/>
            <a:ext cx="5943600" cy="3785652"/>
          </a:xfrm>
          <a:prstGeom prst="rect">
            <a:avLst/>
          </a:prstGeom>
          <a:noFill/>
        </p:spPr>
        <p:txBody>
          <a:bodyPr wrap="square" rtlCol="0">
            <a:spAutoFit/>
          </a:bodyPr>
          <a:lstStyle/>
          <a:p>
            <a:r>
              <a:rPr lang="en-US" sz="4000" b="1" dirty="0" smtClean="0">
                <a:solidFill>
                  <a:prstClr val="black"/>
                </a:solidFill>
                <a:latin typeface="Comic Sans MS" pitchFamily="66" charset="0"/>
              </a:rPr>
              <a:t>7. </a:t>
            </a:r>
            <a:r>
              <a:rPr lang="en-US" sz="4000" b="1" u="sng" dirty="0" smtClean="0">
                <a:solidFill>
                  <a:prstClr val="black"/>
                </a:solidFill>
                <a:latin typeface="Comic Sans MS" pitchFamily="66" charset="0"/>
              </a:rPr>
              <a:t>California</a:t>
            </a:r>
            <a:r>
              <a:rPr lang="en-US" sz="4000" dirty="0" smtClean="0">
                <a:solidFill>
                  <a:prstClr val="black"/>
                </a:solidFill>
                <a:latin typeface="Comic Sans MS" pitchFamily="66" charset="0"/>
              </a:rPr>
              <a:t> is a state the U.S. fought Mexico for during the Westward Expansion. California joined the U.S. </a:t>
            </a:r>
            <a:r>
              <a:rPr lang="en-US" sz="4000" dirty="0">
                <a:solidFill>
                  <a:prstClr val="black"/>
                </a:solidFill>
                <a:latin typeface="Comic Sans MS" pitchFamily="66" charset="0"/>
              </a:rPr>
              <a:t>i</a:t>
            </a:r>
            <a:r>
              <a:rPr lang="en-US" sz="4000" dirty="0" smtClean="0">
                <a:solidFill>
                  <a:prstClr val="black"/>
                </a:solidFill>
                <a:latin typeface="Comic Sans MS" pitchFamily="66" charset="0"/>
              </a:rPr>
              <a:t>n 1848.</a:t>
            </a:r>
          </a:p>
        </p:txBody>
      </p:sp>
      <p:sp>
        <p:nvSpPr>
          <p:cNvPr id="6" name="TextBox 5"/>
          <p:cNvSpPr txBox="1"/>
          <p:nvPr/>
        </p:nvSpPr>
        <p:spPr>
          <a:xfrm>
            <a:off x="3276600" y="3687901"/>
            <a:ext cx="6019800" cy="3170099"/>
          </a:xfrm>
          <a:prstGeom prst="rect">
            <a:avLst/>
          </a:prstGeom>
          <a:noFill/>
        </p:spPr>
        <p:txBody>
          <a:bodyPr wrap="square" rtlCol="0">
            <a:spAutoFit/>
          </a:bodyPr>
          <a:lstStyle/>
          <a:p>
            <a:r>
              <a:rPr lang="en-US" sz="4000" b="1" dirty="0" smtClean="0">
                <a:solidFill>
                  <a:prstClr val="black"/>
                </a:solidFill>
                <a:latin typeface="Comic Sans MS" pitchFamily="66" charset="0"/>
              </a:rPr>
              <a:t>8. </a:t>
            </a:r>
            <a:r>
              <a:rPr lang="en-US" sz="4000" b="1" u="sng" dirty="0" smtClean="0">
                <a:solidFill>
                  <a:prstClr val="black"/>
                </a:solidFill>
                <a:latin typeface="Comic Sans MS" pitchFamily="66" charset="0"/>
              </a:rPr>
              <a:t>California Gold Rush</a:t>
            </a:r>
            <a:r>
              <a:rPr lang="en-US" sz="4000" dirty="0" smtClean="0">
                <a:solidFill>
                  <a:prstClr val="black"/>
                </a:solidFill>
                <a:latin typeface="Comic Sans MS" pitchFamily="66" charset="0"/>
              </a:rPr>
              <a:t> was in 1848 when gold was discovered. Many people began traveling out west to find gold.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1454"/>
            <a:ext cx="3276600" cy="266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4877" r="60000"/>
          <a:stretch/>
        </p:blipFill>
        <p:spPr bwMode="auto">
          <a:xfrm>
            <a:off x="5962650" y="153331"/>
            <a:ext cx="2781300" cy="35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noAutofit/>
          </a:bodyPr>
          <a:lstStyle/>
          <a:p>
            <a:r>
              <a:rPr lang="en-US" sz="5400" dirty="0" smtClean="0"/>
              <a:t>9. </a:t>
            </a:r>
            <a:r>
              <a:rPr lang="en-US" sz="5400" b="1" u="sng" dirty="0" smtClean="0"/>
              <a:t>Florida</a:t>
            </a:r>
            <a:r>
              <a:rPr lang="en-US" sz="5400" dirty="0" smtClean="0"/>
              <a:t>  was a piece of land turned over by Spain to the United States in 1819.</a:t>
            </a:r>
            <a:endParaRPr lang="en-US" sz="5400" dirty="0"/>
          </a:p>
        </p:txBody>
      </p:sp>
      <p:pic>
        <p:nvPicPr>
          <p:cNvPr id="1026" name="Picture 2" descr="http://ts2.mm.bing.net/th?id=HN.608015310159023620&amp;w=262&amp;h=181&amp;c=7&amp;rs=1&amp;url=http%3a%2f%2fwww.pershingms.org%2fMTT%2fFlorida.html&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76600"/>
            <a:ext cx="485322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5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2232025"/>
          </a:xfrm>
        </p:spPr>
        <p:txBody>
          <a:bodyPr>
            <a:normAutofit fontScale="90000"/>
          </a:bodyPr>
          <a:lstStyle/>
          <a:p>
            <a:r>
              <a:rPr lang="en-US" sz="6700" b="1" u="sng" dirty="0" smtClean="0">
                <a:latin typeface="Aharoni" pitchFamily="2" charset="-79"/>
                <a:cs typeface="Aharoni" pitchFamily="2" charset="-79"/>
              </a:rPr>
              <a:t>Westward Expansion:</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smtClean="0">
                <a:latin typeface="Aharoni" pitchFamily="2" charset="-79"/>
                <a:cs typeface="Aharoni" pitchFamily="2" charset="-79"/>
              </a:rPr>
              <a:t/>
            </a:r>
            <a:br>
              <a:rPr lang="en-US" sz="6700" b="1" u="sng" dirty="0" smtClean="0">
                <a:latin typeface="Aharoni" pitchFamily="2" charset="-79"/>
                <a:cs typeface="Aharoni" pitchFamily="2" charset="-79"/>
              </a:rPr>
            </a:br>
            <a:r>
              <a:rPr lang="en-US" sz="6700" b="1" u="sng" dirty="0">
                <a:latin typeface="Aharoni" pitchFamily="2" charset="-79"/>
                <a:cs typeface="Aharoni" pitchFamily="2" charset="-79"/>
              </a:rPr>
              <a:t/>
            </a:r>
            <a:br>
              <a:rPr lang="en-US" sz="6700" b="1" u="sng" dirty="0">
                <a:latin typeface="Aharoni" pitchFamily="2" charset="-79"/>
                <a:cs typeface="Aharoni" pitchFamily="2" charset="-79"/>
              </a:rPr>
            </a:br>
            <a:r>
              <a:rPr lang="en-US" sz="7300" b="1" u="sng" dirty="0" smtClean="0">
                <a:latin typeface="Aharoni" pitchFamily="2" charset="-79"/>
                <a:cs typeface="Aharoni" pitchFamily="2" charset="-79"/>
              </a:rPr>
              <a:t/>
            </a:r>
            <a:br>
              <a:rPr lang="en-US" sz="7300" b="1" u="sng" dirty="0" smtClean="0">
                <a:latin typeface="Aharoni" pitchFamily="2" charset="-79"/>
                <a:cs typeface="Aharoni" pitchFamily="2" charset="-79"/>
              </a:rPr>
            </a:br>
            <a:r>
              <a:rPr lang="en-US" sz="6700" b="1" u="sng" dirty="0" smtClean="0">
                <a:latin typeface="Aharoni" pitchFamily="2" charset="-79"/>
                <a:cs typeface="Aharoni" pitchFamily="2" charset="-79"/>
              </a:rPr>
              <a:t>Barriers and Gateways</a:t>
            </a:r>
            <a:endParaRPr lang="en-US" b="1" dirty="0">
              <a:latin typeface="Aharoni" pitchFamily="2" charset="-79"/>
              <a:cs typeface="Aharoni" pitchFamily="2" charset="-79"/>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28700"/>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26695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3695700"/>
            <a:ext cx="28575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2550" y="1909762"/>
            <a:ext cx="25050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201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3" name="AutoShape 2" descr="data:image/jpeg;base64,/9j/4AAQSkZJRgABAQAAAQABAAD/2wCEAAkGBxQTEhUUExQUFhUXGRwbFxgYGBwdGBwfGh0gHB4bIB0dHSgiGholHBscIjEhJikrLi4uHR8zODMuNygtLisBCgoKDg0OGxAQGy8kHyQ3LCwsLCwsLCwsLCwsLywsLCwsLCwtLCwsLCwsLCwsLCwsLCwsLCwsLCwsLCwsLCwsLP/AABEIAMIBAwMBIgACEQEDEQH/xAAcAAACAgMBAQAAAAAAAAAAAAAFBgQHAAIDAQj/xABVEAACAQIEAwQDCA0ICQMFAQABAhEDIQAEEjEFBkETIlFhMnGBFCNCcpGhsdEHJDNDUlNic5Oys8HwFRY0gpKi0tNEVGNklKPCw+ElhNQ1dIPE8VX/xAAaAQACAwEBAAAAAAAAAAAAAAABAgADBAUG/8QANREAAgECAgYIBQQDAQAAAAAAAAECAxESIQQTMUFRcSJhgZGhwdHwFDIzUrEFI0LhJDTxYv/aAAwDAQACEQMRAD8ArfgGUZ0LB9K01LNOozeLKGUGILb+O+wNDg1UrE5jx1DJ1J/aAYj8kkGm/lT8Pyqm+LD41njRPd6gmAJLGVAVZIEnV1xy9J0urCphjmdCnQg4YmITcBrEC+bHqyrX+WtjY8BrDrmv+FY/984MpzyQpPYZkgbnsljcCfT2kgT5jEpOdcyIAyeZiNR95vB+Fv6O1zga/SuHiiauj7QuLwGsR/pfr9yVPD89HnjY8uZg9c2PAjKvPz1cNX88c0IHuHOTuB2MyPEeIv8APjKXO2Zay5HOEjeKFx9XtxPidJ9tE1VIVBwGvG2cM9fch/zxjdeWsx/vv/CH92Yw21ubc58HIZz20RjmvN+ck/8Ap+b8veuvybYX4nSfbQdVS4fkXG4BX6Jm/wDhG6f+5xg4DXvKZy+32ofmjNYaE5qz0AnIZzzimPmtjP53Zo/6Bn5/NCP1cRaRpHtomqpe0/QWU4BmAIC5s2Ik5OTfrJzO4xtW4RmfxeZjw9xINvP3TPz4av51Zzpw7O+2kv8AG0/NjhW5mzx24fm486InE+I0jh4omrpe0xTXgWZWRpzRkg97K07R0k5mYPXHRODZmIC1fWcqv+dhnHMGd/1DN/o1GMPMGeFxkM3/AGU/w4D0jSHw70HV0l7YtjgOZ3iof/aiPX923xzHL2Z/259WWW3/ADxhpXmXPR/9Pzf9lI/VxCqc85gAn3JmBpMEkJA/u/PtgqvpHV3omrpe0/QCDgWZv3MyfVlE/wDk460uEZoR7zXME2OUT5P6VOCv8+80NROUrwhAayCCdge54Yk5TnXO1CdGSrtEzdeh+Jf2YLr6R1d69QYKXD8i9U4LmtjTrz4+5KY+jMx82OQ4HmetLMD1ZVT/APs74aTzJxGb5DMf3f8ABj1uZuIDfIZgf2f8vC/EV+rvXqHVU+As/wAhZkknssyB4e5Ugeqc19ONzwLNXilXM+OTpW9X2xhkXmrPjfIZiPZ/lY6LzTn/AP8Az8z/AHf8rB+Ir9XevUmrprcLC8uZq3vWYt/utK/mftnHi8t5obUswel8rR+X+k74ZqnNHEemQzHtH1UsapzNxLrka3sifnp4nxFbq716k1cBXqct5m80sz0uMtSn5szGNG5dzF/e8yPIZWlHz5nDW/MXEj/oNePWn+Xjw8f4if8AQq8fGQf9vB+IrdXevUmrh1ioeXsz+LzHl9q0v/kb+ucety5mYA7PMeZ9zUb9f9Ywxvx7iG4ydYRvqZIH/LxGPM+e06zlm0fhal0/L2cYmvrdXevUmrguIAXl7MyPe8wQP93pCfXFffHdOBZgfeq0eBytKOv+8YKHmjPBipy1QMBJBZRA/R+eOL8y8QaoEGXcmNQGpZ03v6EfBPyYmurvh3oGCHWRl4HmCpHYVul/clGRH/5+vW2I9fhdVSwZOzZab1AKmVpgOEWSJWoTOw9uDvDOZ8y9Q06lN6cBiGJUiVRnCkaBMhT1wb5nSXAt9wzN/wCoMJ8RUUlGQ2CDWQI4TpNGmezpCVB7qLF72kbYzG3A6QGXpAExoHpb3ufnx7juU2sCz3I5s0sTEvkt9NGrbdN/WzD9xHtw7cx1x2uWkb1UE+B7Snf5sIPKbRSq9O7Pztv8gw4ccMtlT/tU/Xp44Okr/JXN/g6tH6S7AplgBSVQACy2GoEmNLC1wmplB84MgRifS4jThxVpa3JuQ0HcCNTMtwVFxcbWiMRuGHSlYdkDqpJpKkkzoBJYzCQxJ6bzgNxpWApU6FR6RrMo1CQQrlRcWAi/hvO98ZklKVh3khqyuptHvaLGoI3aLrIZrIGuyiN4719xfEvsRRqrTbSnaRCU3bVY/hMJiTsIuZvOK9o8m5lnLJmM02loVwKe6mLE1QRgoeXOIbHN5w+Z7KR/W7QkYMqMfvXiV43wHXL1KXaAUi+rVpZGYkEXkwSdMR5Ha18TVOYOuadCzwnfN0m7Hu+lp6eNtrmvW5d4gt/dOa9cUvnMnHX+b/ED/pWZJ9dEn6cKqK+6Pj6Ecnw995aSUh4DGwpjwGKvXlfiMf0nMR8ajjX+aXED/pOZ9r0xgqkvuXj6FbTfv+y0io8MeFB4DFYJylxL/WsyP69Mfvx6eUuJTfNZr9JT+uMHU/8ApePoS3vL1LO7IeGOOZp1LdmaY7rTrUkzbTswtvI9WK6XlDiEf0vNeyon0ztjc8pcQ/1rMn1PTwdT1rx9Cdo9vSrCL0Y0jV3WmYvHe2nb+DhOp0EJWeyC1KkJEAiNg8o0gyIBM3HliG3KPEP9bzO34ynjivI+dt9sV/EDVS38fXODqV9y8RozsG87q05ntNBQVFBCVBqLQsSDSuZgSI9UiTpy/raq/ZmirMAQSmoEDoCrr3hImx9e2A/8yM6Z+2K97kFqV/OOvrxqvI2cViwrV1bqwakD8vXE1cfuXiNjH33FXIWatMEatUU5BkQvwhEG/ngjRpwqhyCQBJiAT1MSYBM2xXDcnZ8gg5nMmf8AaU/pjEZuRc6fv2ZPqrJ/AwmrT/kvEF7lq6hjNWKs/mPnvx+aP/50xoeR89P3fNT/APcLPyYOrX3LxFsi1gwONTTHgMVUOS8/+Pzlth7pUfN1x6OTM/sa2b9uYTB1S+5EsWbmNVtGj0hq1T6PWI+F4dMD89WqBKnaaNIcR2c6uzkST+VE7dLjFfPyRnRvVzn/ABKY1TkvN7drnb/7xTODqo/chkN/EOwNMOtMLLFdYkRAJkspGoHaGME2OBnEOENSpqyNQKMB3WGhXtMPTMofGRoI8TsQbcj5s3NTO38MxT9XTHGryHmY9LOMN/6RSMed9jh1Tj96DjfAMZPMBDUZ8vScsWJLMjEKTqIOmSQDiPTqqZjusEOlVJ1Bj8BUAjQV1auvgLRhWzfDqtEKxq5gEVlptTqOrDvKzTIEbL/5xYXBStOoqgAlqcwCAbk7AwDEEETP0YrqxUN9x4tsAcQYmusaYkwVLGQaGYudVwfL1YNc1iGT81mP2c4CZ1IrpGiCWPciPuGaE2JEyDaTG2DfOYgqRv2OZj9HiP54cvUnEFcvf0alf4A3nHmNuXB9rUrR3dvC5xmPSU30Ucya6TK/5RJ7Kt8UezvYfePUhFAjpUT9pT+vCXyuPtarH4kj/mHfD/xqh9x+On7SnjhaV/sJ9b8jo0fp9iImpSjqqhZSmPRI1MQB2jH4QUERvfHvM1KkKuU7EmRVVHu0DQUAABsLqQY6g+GGHg4SAK0aGoqFLWBO7Ceh9E+zywA4yKfaZQU1Kn3QGYzMsWQEFpOqBFxbGWm+n3/gskyfzAhHC3NOo6MpdiVYqSdTkCRHtv0HlhEyGWzDlR7ozMH/AGz+E/hesYfuZB/6VUgfBqT/AH4/jyHhcFwGgpNLcd9R8p0xPhDD58b9Ftg7TJUV5MG0uB1menT7bM6ncLBrVOoJJ9LYBSem2NM9y9maFUU3zFcllZlIrPdQQJibETf2YaOffe+xpqxSpdwymGBJ7rCfwWpkkeAODfN+WGd4TSz1KVr0V7aV3BHdrJbwIJjxTwnHQjBMzSeGxXdHh1YHvVswR+eqD/qwYyPAg4/pGZB/P1I+nEjkzmBM1FCqo90QYhRFQAEkgAWYAElfaOoViXJBSYscTAluBib3inn+V6ijUK+ZK/n3Mf3vnwPfglT8dmf0z/Xh/pdyYuGEEH/zgS+cpglRqjaCOn7/AJsSy4AzFuly8x3rZjy9+f68eryy8iauYg9e1f68NGWcK0AHTItYiD4YmrmUDabX6HpP0berEsiZi3S5JJ3q5j9M3146ryF4Vsz+lbDlRz6iATY7WB/dPswXymepdZHykH1XN/LEtHgC8itzyAfxuZ/StjnT5DJ++5kH842LfRqZEyI8f42xypVabE6TMAnYx/4wcMeBMUuJVX8wD+NzH6VsZ/ME/jcx+lbFx0MoCoPjfG/uJfDB1ceBMcuJTP8AMI/jcx+lb68Z/MI/jcx+lbFze4lxnuJcHVw4E1kuJSzfY+n75mP0rY0H2OR+Mr/pDi7PcS4z3EuJgjwBjlxKRb7G4O71j/Xx6v2OQPh1v7ZxdvuJcZ7hXBwR4B1kuJSFT7HgAs9YeqocCM5wd8qy1Eq1tSMGEuSO6ZgjqD4Y+gM1kl04q3n2gAj+rCunG2winLiBeeFOld5OaoH5aVT6sNdYZdSnZkaBqptuSL6gwYye60meknC5z00FDv8AbGW/ZVBhkpspfMK1JVdpUQvebVIJsTqGxm3W1scCq+gjqx4i3xoEVqOqn2Z03W34rNye6YvvbxwW53aNP5mv+zwM5tUrmaQNyEQGPHsM0CcFOcVus/iq36mJ/KHL1JxBXLkHK0T+QOkfN0xmJPAKX2tQgR72ny6RPTxxmPRwksKOdNdJiByd9wq2+9z8lSfrxY3GzPYfnU/aU8V3yp/RqoM/cWIvt3p26Tiw+Jg+8/nEP/Mp44Wl/XXNm+iv212BbJ1GTJBgwSEU6iuobCbdfDETnVYq5HYntR5fCTp022wd5eH2vT+Iv0YDc9H37Ibfdv3pjHT+fv8AMaTzIXNH/wBKrWHoPP8AfA/jywI5XMrQY3JqIAY6B0MT5x8pwY5nH/pNY/kvPyuPo+jAXkzMDsaM7dpSPjdWQ+y8T68dLRnal2szyzmwpzbwTN5vNmpRol6NI9nKskhljVALAnS2rodyIO2Cv2Js+yNmshWEaG7RFYfBqemsG8BiCZ/DOA1PmTN0QDTeFZmZlKKRrZizTI1XJkX2OGjgRpcQqUM05FHO0baqdhUTYqVJOpbm0yszN8bqVeEuhvG0v9PrUo617OrdzFLgnJtTJcfoIo95mrUpNc+99m66ST8JS6qfWD1xH4PzDVR6tKqAzF3bSd1csS4U9Dqmxt8s4u9lUEOwEoCNXgDBPsOkfJj5xzlftKrVbg1aj1B5BmJHqO/zYXSptWaZd+k0oVMcZq6y8yzK1N+wSsyFVcSJ2vtfpO94m3WwW87cmB9E4J868Wc8LyCC5qIHcfhLSQCI63ZXj8nCXluKr2ZZWPciQb2Ph5eo+zGiMLxuc2o1GbjwbGvIt3lBttPliXm+DLVgoxWoLQdjO8EberC7lOKoYZTcdCb+seOG/glSlWBaY2mN1PmMI1YiYBo5sMNDzqXa15Hj68TMvnHHn59fbjnzZkzSzAdSCCAwgDqBcx43/g43yPE1eSVgjfxxCMM5edOoxifwwliRNjGq/Tf2YgjML+FjbKV72BvYCPl9v/jBFLAom20Y3xzorAGOmLFsK2ZjMZjMEhmMxmNO0EgSJMx7N8QhviNxDOLRptUf0VBJ9QE4gcd4nooVHpmXRKjqLiTRPeWehkR19RFsKtbnGlm8vUp1ENNyocLMq6AjUQ0C4BupG3iJiqpUSi7bS2nRlLO2W8ZeCcw0s7QarSDgKxRg4ggrB6EgiCDIPXFf/ZB9BvVgv9iN/tPML+DmG+dEwI+yD6Dfx1wyd4XFmrSsCeej6Ej7/lv2dW/zYecy0VqI7QrqLdwLIeBNz8GN74R/shNZT/t8t+pVBxZKbA487VXRj2nTTyETndR7rpj8mf8AkZv6sd+chZD+RU/VGOPO39NpfE/7Gcx35zUwnxX/AOnBXzQ5epIvaQ+Vv6JQ/Nr9GPcacu2ytCw+5r4+GMx6GLeFGKXzMQOUGmlU/Mt9O3zfOMWPxb7x+cT9pTxXHKdT3lx4Umt63bFi8Xeex6d5T/zKeOLpf+wubN1H6a7Bt5dpxl6X5tfoGAvO/wB2yX50frJg5wEfa9Mj8Wn0DADno++5GPxw/WTGCm/3O/zI/mIPNJ/9JrD8h/1m/j+DhX5So9pSp0lJ1NUVQOh1FfbaJ8PaMNvHqOrhjCCQ2qQo73psDHnBxXKUa1OlUVoW5CrbVpudQi+kqDBNzBOOvokXOl2solJRqX6vwWlxrkWqlMsK1IgAXIZfIW715JAv1jHPjXBiVzFVGEoKTTLa1OnvGxAXuhW69YicI/LvFiaiipmKopkAmnqJ11AwpqiITp1szq4kQNLE+ji0+G57VR11VIotTBEDvL2W6PAkuNJmJGwG97K9FQfRL6f6hWkk5O9urdl+bCHmebs0KT5d68o66GZxqZQbE6gQSI8ZMbYAVU9/cREGFG1hZTeN1gyYmZ64n8+5ajSr01pa4qIH0NfQNRAAInUO6YvtFziTmKIbK06hGl6UI5NpRiQkz1UgD1VFHQYqmpYbSOrQrUtZigrJ9mb4/jtLdy/LOXYZVqirV9z0glKYKCyy4GxY6RB6dN8As7W4HQr1Q9PLGqTFULSNQKW3DBVKoSRcWvvc4Q+BcZr5YnsmcKRsSdO+4TafO2+GI1shnoXMo2Xri61kZmmerEzIIt3wRFgcbaWkQl0dhxtK/Ta1O810lx/r0GzKZ/hFCn3HyNJG6A01mbGRvPQzgBxjhy5ZqecyYJoOJYSYhhIIBEhSDOFrh/I7Vs9FRBVo0zLlSNNVb6N2spiDNyAQJ3xcSUXYAVFpquxQSwjpchY9Wn240SVzmp2Ks4176EqpNwdwYMRYnYb9frxD1FGHmO8LGPMQf39MWPX4YtJyFUdmbjfSPEeQwh8Uo0VqVEQMAjVFmwVSizAF7Metuvjim9nmWpXWRrl64YTYAX3ODXAsyuoawVtafKCT7AZjzwi/ymBKsAFmNV9ut43+jwxPzPM9dalQ6xKpmCG0rBcvTSQNNgEYiMJOWEeEMRdfutBadmC+0iR8oI9pxDr8aRRMGACT/UfQ49ayD59MVVS4/mGNSKshK3DxYAd1yQenXu33kYH1ab9m9JnJI930gSSSAVWoOv5Nh5DCPSJBVAuSrxYLJMaUqqjn8lwNLeqWEnwBwvcQ51oU30Cr3lzSU4Gog9oBIaBb0mieoHhisM7nT2GbcM06clVHnqpsTabA/TGIvEnC5nNyI0ZigfVeoJ9e0+eBrJN7feQyoxRZ1T7IlBfQNSqFzDLIEDSdNu9EwaoA9WAqfZEFSvSFOmQpzenUxNi4CxA3B7Q7xfCLXoFVrmZ05lIO0nudPOPlGMLim7Pf3viFN48QCp+lfnwt29/vIfVxW4P1udsxWAXRSh8w9JoDSFq6EaO9YntPl9uOeR4fVFTK0qqNSclggYH4dNgVB2KzP8C4FVAAaIjPrB8ATT/eAfacXXQq080q9okOhp1FM6m1SR3bALIRgREGTO5w8IYosj0lUXh+735gf7GNJ6a56m66GSuNQO8mmvyiIM+fhGA/2QvQb+OuDnM3EHAqtTYo+khSt70naQ0AAghT6tLeBOKu4zzBXddNQhgzBZ2Ppb+fpAf1caPljYyN425DFz/B0f8A3GVFh+RVGLHoeiPV+7Fc/ZA+BEf0nKj5EqDFiZYd1fUPox56t8se3yOjuEjnY/blMfkn9hnMSOb79mPJvoGIfO5nOUx00/8AZzmJHNNSey+K/wBAH78N/KHJ+YY7yFy449y0Pza9B4YzHDl8/atCAPuafqifnxmPQR+VGOW1iNyiD2VQ9Oxb2y7D5RGLD40b5f4y/tEOK85OqTTqg9KLD+/P/UMWBx6p9wI/CX9ZccXS/wDZXN/g20fprkhw4Zm1p5eiWMSKajfcgRtgJz3etkt/uw/WTHWnmQctSWX1J2JIVtJvp+VfH1HwwL5qzq1KmSK3UVoJ9TL8oxgpJ6zv/BY47yfxLLipw7s2JAeQY3u7C1vP+JwE5e5GOaCilWCZajqUtGpmJAZgqgxMu1ybTsYwYzpP8ntAVrPpDGFJDPAPlP8AG2K8yWaz9VFyuVrtqqE1K9btStMuz91FewAEj0PSd23ABx2/09ft362Ya7zcVvCR4rlqVSmlGkki4ohlq1XIJIerWE0xfanTV4jdcOHAuO5rNaXqUqeUoo7KS9SoGYLFQ1ApQalWDudJJj4ONOTeC1qYWpWqtXrJqWsKj63hho0Jrg6A/diRJJI3BbjzDn6KGsK1TMCoFC0kQoULgsCydn3kIqAiC0nSNyCBfVlnsBTpydlF36gNzVmKdWq9dFFdKDamqUQ2lqdLV3JAInSVl1/BmygBQ/COaXQ1Tm8zQqZZlKoEHvh1EEQtFkqUx3RIqMvgJvh14Hwr3RlexSlWy6il2bUWTszUIhmqyVDd86k7zFTediMRc5y3l1oMr5UFxoQEIDUspVJ1KW0i3rIAJwHKK+aJZab6MZWtuvtAXD8oazolKrSJrknLpSNVtaqD3mNRnNBZVgZGrUr/AARJn0uGVqTaGosHmCCylu9td1B0d03mIHQDHDm7KDLPQfKF6dWkgJKmCBGmBBixRpUKBcyDN+PFed8xmcutN6IrV6DCozqB36VSm9KojqsESKnpIItJAiTY6Skk1kCnpc4Np5tbOp9txt5X52FJxRYhkGp6rLVpVVUaTATs2YjvAE7QTtcnDdxbm2mabiizBxC6ijQpYqBPd6gmPGPMTTFLluvQoO+TZaKzD1u1LVoBHdDCigpoTEqIZiRqOm2GCrxTsx2dRQftpUOoj4AUAMq6fvrBrSvpdDhXOytDMomnKTlPaOtTnM1AzCmy6UZTTYXZnYqpHq0HcdT0iU+vnkatUJ7qOWYA9NVMW9hYeuMQMlxJjUXX3WqZlpB1FvfHZk3ELAYEA3hTiNnq3vZBYgFHZW2IlfH1zvtGKm5YukWU4qzsQ+J5ZkYzdSSfVPX5IvjvwLL9oqgzcZgf2qVJh86n5cSqrLmaJhwKl1IsD2iBpUgt3QYYbkQyj4WB/KrxRR+9Id7qSLe5kJ9YEAkdQDvME1ZYshqSsElhUrwI964ezdZKKT9I+YY6Z+orPVTWoYVq9TSTchqWiy7+kCfObTBifl8i7oaYKGpVo0IWNHcVJHeJ0kgliZIkKbGYwWznBshWyVavQZatWiK1UVFJ7pqM5I8GAKle94T5YrVNvNjSqJOxXldopVFYhQ+UyoEnchBAAFyfS26XxnFMzqzWaax118vERF2e/mtzHsw78m8EXMspYJ2JytFXJKsbIZs4kNoqLeIAPWbgPsgcAGRr+9qezfsXUSTdHawJvvBg+qdsOotK797CYk3YHcQpnTmRaDnUIPrmPmX5/LGnF698xpIA90NdjedKlf63pR1jEjjIAp5pbB1ziQJ3ie8PKwE+Jbwxyr5ik7utYvpNWm3cA7UempKz3YHdknoZwsVmr+9gzas373kcVdSvLCTm6bRbYlRt0iB8mLH4fxh9Kvl6CVULUadQdrpqFhAkKRClW8SAQZvhb5e4BRq5U1XpNWYOwRadbROlgbhrJBUkADvAki7wW/7HSJ7+jUKlKsakN2mk6ReFVwFL+iWmPhDptfBOOSMtdRqZvcZxbMMtKrlxQqO7PmYiAmhmZpk+lPaaNNp0kiIkVDxJiRTLBlYlZBFwdUG3xhiwuD8yLUq5irpq1G96ZaK94qDQpyQpidNQMTFiH1EeCVzLmO2rPUKtTqdquumwNrKAVJUSp9K4BufWXTxElHCM32QlDBB0OZyw/uVAcP8A7o0mksCGtOoCIWdjdtumK/8AsgvGk+GZy/zI/wAuGnMcR7ySnoODqa8LpILgxtEjpEiccCt8se03xWQu89P9u0/ij9jm8deYnns/VU+cDA3mnNGpmqLMhQlZ0tuB2eaufAxfBDmL71Hn9C4P8qfL1ItjInL5HuWh+aT9UYzGcBqzlqER9yQW8lAJ+UY8x6GN7IwSebEflJveavo/cX9fp9fPb2Rh148LUPzi/rLhF5Zjsqm96Lbn/adPAQfmOHvi57tLxDj5nTHE0z/ZXNnQofSXJBWnk6nYoylwoVIJ70lwLAC4AO8+A6XArjWWZKmU1ax7+FAZgVgFboBsL7eWGzJZc1Mkig30od2G0HdSDgLz2Iq5P88PpXGOlPp25/gsZI4hS1cO0nSdRiDtHatIPr+f5Md+XuXDQy9SplyUHZOdGltc6ZiQTLA+E9OonELijn+TKgW7aX0j+u/U2HyX8RE4h8lc1BcqtGoydpZFMsaQUd5pcU2XXpXSEGo26DbsaEk6WfFmGrKUZ9E3zv2RFoNUzFINU7QBVRx3VcM51OwY90KwhQZY/gxhC4B2mazqO7gxUpPVZzEgOot0Fhtaw8sMfHuT6mScNUcNTqvCtrRabEKWuCrm4k30ieo3xty9y871lp92mtRGqNTpsweACiwhLTL6QXKadOxvjVnfMscqcYt0u2/lxDPK/H6FHPspql6VSrWqK5emFpmo8lTFQioraViIKkdQ7YKcz81CnmWanWohaa09I7UAVWFTWylCboFeQ6wdSML7Y5DhWSyr9lVXtsw3eFIt2iU9KllDwVUO5WQoEzaYvivOIV1p1q9OgU0sRVYKNIQt97AEAaS4SF1bLAkHDSe4zU1ZqT2E3mStTqVm0OsEehSSozFoXXE6FbvBtnJMk4N8o5ynl6NGrTRGNeuKTh9HaMjOihx35RVMkQGE6pA9IKnDkekWNRJc6TqD0hTRY099mV4MH0RcnT1EFg5kzOXotlAKVWpVrCmxft6tOCSpBVQugXMWCsIuonCwS2o0V5trBy8PfEZOMJSDvl1ShTp6y6tXrFKQQQGIHfliSwXymwAgyMnmeE0patnMvWqGSTTMqC3pWQtJMCdRMwLY04Lnsrm81lXCUayBCpZwvcd9u41JdRJRV1Am5gebnm+JZah3O6CI7tNQNz4DaN98Y6+GG1tX4FEm5WtmLNPjfCFjs6bVIIjRlqrCdpnRpBjCPzVnKdZqzItSlSIMaqRVlUIZimdMwJtMHFoZnmpipNJAADGp7KNoPtnCXms3RrVGZga7NMgegRBUgmDIAYgxjPTqwTuk+1lkIyzuBc5m6Hug1krFELLUNNlBggEFSVLQWAEqtu7vYR05EygemoDCnprMNTEg97LgdBEBRNyNsF/5vUWI10EXu6QqkiBc7Br36xbpF8Tclw9A0hVBks3e6spXwn0TB9ntepplLYh4xaCOY5ZotQXtqySi0jFGNLIjgqFDHxBWJO4gCwxJ4gqU8lmEp5etSXMK0MVRVUldKyA0KCAMSKfB6JSl2qVHsFVEUkaSWgM0RE3JldlmBvA5r4mcwtTJKGXWdAJFgUg1KZHwiBpIYWOoDoSd9NxcMezf77DNJtyte4tcE4FL0EC10qaRSr6SQNaJCMlVNQC2cEtGqCATJDdvsjcLzTUKNN/fXoCFqKZesJAmCdXaKR3gCRcERMKT4JynWV6ZTNVaNFFTXTpCe2KhBcCAGIW5IJv06EeactQzaUMsGFKSTl6lMqVssFdNihDFe78+8SEozhii8vQLeGeYC4R9j9c3l69TUtJzUqrS0XVgrmGfVJMsI7pFhM97EPkrIUs1mcwtSnTVhCZhHIMr3wSmoEoxgllkgaBBxYGQre5JFau1VdYRGKgLSVvRXUB3xPdLbgBZtLYhJwLJZepmKpd1qVqitUbvAKwbUALWTtG1GSd7nTbFmBZC6x5oA0aOQyWeekhb7YpoaVMqSoliAQzHrACzAgm5GxTnHhOX0uUqVKDaCD2bsE1d1vRDAAwxJKkEzubg9OD5VczOdzFJu3puQgWxjQEaRJ0g3GljHdUk/Cx7zJxGKXZjUBVRx2bjvJpQ3DHdWQHcmDp2vEjJYb8wNdIr/wCx9X7PMGpVzNMU21AUNUuD3FQwRswBG/4NugJ8/IEQqFF2ER1uCW/d7BiD9j9eybiVfTTZqeVlQWERLMy928HSt8QuO0Up5emZBq1Upl9FkJsWKpZVEm5AE4kWnG5Ki6RM58qwF8szlz5yEf58HqnDrIvviLqCjSWYkEXJJmPmi+AHPkArt/SMt+q+HCsCRRIDGHUnS0WgzPiPLHAqytGPb5HTiJXMVArm6cyGhpliwMUa9xJOkETbBPmHel7fnjETnI/blH4rfsa+O3Hj9y/jwxL3dN9XqBb/AHwOPAAfc1Duge9J+qL38d/bjMZwGBlqG/3JPD8EYzHoo7Ec6W1iHy9ApHY+9P8AtP4+XDvxf0U+N+9cI3LaxSc79xrf1sO3GDCp6/3rjjaYv8jtZvov9pckOfLlf7XT4i/QBgDz1Vmplfzo6ea/JifwOvFCmPyF+jAXnitL5f4//UuOdS+tbn5l8thPzVHtMi6SJYwCVDQO1INiCDv18vDCpx/i2mtUo0lTs8qV0hkU2pMqPAK2LF29GICiI6l+LZkjh9aNxMHw99wucAz2WftDmKMBabGo1MnvAuoaV9IMQ24M3m0EHsaE7Utm9mWcbyct1jrz7Wq0qs06zBWp0ydBURJanZkZjGqmDGtvSPmMFuB81jKZIdmtNFcDVUvUr1nEB2IDCELGAhdGCrN5jChVBZ2NSoKiVJTtdZa1is6gGVl7vdYCwsIxFy9Oi/vdZnoaW9ILrXzLKO8W3hgTuBAF8b09qYsqN4xcc+PZt8ifnc5TXIR7nTta7EltRJBWYqSSSCSWAXaATJkyO5Q4czVy2mVRSxPRZsDe0xMDxx6vGUq1aq1AVo1NISLtS7MaaTAfC0pKsOoZjvGDPAeKLlqdZAjFKoEM4hj3WFokKJIaJMEC++I7JNcSrA5dJbgZQzb16ykmyt72o9EABth4nSb7nBjh+ep5yuj1ajpWWgygooNwjLq06RD3BnVeLRYYWuGkq1MqYKiTbwJ+WQ0e3DDwjKKappkd/TU0MLHUFIMEdZhx1GrFUui+ZvhTVSnh3xvfna9ub9A99jfL5YUqlQVzrpvpII0yshqbKDGkFlEzJlLEAk4aM3xWl31oRLbvYssjzBLGYmZubYQuAKnuykVAK1xUp1gshNUFgR4KSsgjbvC+mS9GhRElkUwZ2EwCRG3SB16+OOXpv1MUrvLIzKOBuIKzKoWDE1KkGQCSFuYmNzYb+ftMlKtTQAoRTHhtfy+jyGOPEOYKSsotB1QbSJvE+uN73O8478P4gtRiVWbjUReZi1uuoGRjPJTau1kS56KdQm7eO14kDpF//PnjZsjUCgJVIiesR6iB4ycEKFYQTcGdpHUTAv7T6sY+pvexSkySYtuZBk9eo8vHFKk7jGrcZrhgQ+rQF7qj3saZA3F2kGfOLYh1s6atcs7kSQXAQAd0eYABtEzfG/Eslmav3FUQCCAWPQHoJHXpMQMdEy5Vlp1URxeTFyf3D5BfF2N22i2XAlZDiVSiC6OILA6TJiDZbEADoZvb1Y5DjZSpUZGoIzPrZQuok3uTO0zffvdIEarl5Ons9KWjTAmBtC3O0dPr3zNc0RFLL1GLRGlQo9RcxHyEkYMasrYE/EDir3ZF49zBVFD7YqKymQAtKZ3e4ZgNKhbkkAiRjrmObR2VKpVqo1KoumeycOx6EIbEwhvMQd4IOJJ11SBU7MXFlAYr1jtKlyZvICxI8ziHmGoNURAAKqsCrsDUaQbEM2xudpxcqysk229uQMKvsHSuMutILWqOSVUuiVGDE2IUdmFJWTF4kCIiRgJn6mTRWo0VcGme6CS6+BE1G7oW40ggCYjwj5ykrEgqp1WB7UswK/lAyGBUTe2NV4dT0sqwCephzM37pMHpv1I8cNLTVgwKNhVRzvcDtw90y9VErJ78pVwqvO20xY3PzeOFHmLNMaeXp6WAphVkgySCJPkLYsI5ZKQjWXYW7wGqLCAekmNvO/XCVzZTWCVi5UmCTNx49MNo2kPFbiSpFWJXPjCVj8flz/dfDxlm7qezCBzy3eX89Q+hjh44ce4mMdf6ce3yNcRR5yb7cpfFb9lWxI5jqhTSnqY+YYgc7P8AblL4pA/R1sdeayfefj/uGLEs6fJ+Yqe33wO/Av6NQkR71T6fki+/XfGYj8BI9zULfek6/kjGY9Ankc9yzEnl0gUz5o0/2hhw45V7qfG/euEvgbnQNoCP6/S38vD2YZ+Ov3U+N+8Y5Olr/IXNm6j9NckM3Cao7Kn8RfoGBPN9aalDw1fvXG+QzGmihESEWATA28emB3M+YlqPxv3qcc+lD96/Mtk8ibnWByVeQT3dgY++DrBg+w4FZXg9OjljWLVBUzNM0qdBipLdqdCPqhdIBUttcKPGxeiqmhVDxpi8zEdoJ2vMbeeInH+NJXr0aikaKVOINzqBaDaxhWPy46mjNxpZcWZqk87CzlOWMxVJWnQrM4JFkYiQYI1AabEG8jBDM8m16eYoZbNKKL1VBDAgrpvI3jtBGwMXHji0+WqFTLBcx7pqGjWcTluzUkFgFDK5M3KgkDcnxvjr9kOor1cg1RXputV3p3UFimmJA1HT3upB9WNinZXZXOtKTVlZ/kq/PfYqzdNh2dShVLAtTSSlVwsTCsukMJHwo88a8H5XzNT3o0tyAwBRXXxMSbgSRMYuLjfMCpUy4pAEmnV1QAQB71eLXOoQOpt4xy4Nw1qFEhdSUy0veXXoTPwjMao9EaoMqAK5zlJ2Q1Ks6UX1lKtwPMZY96mZnSx06lgTcNBUEmCJi4g748r8QzCZlVpgP6JQaKevUw0yCUkmQRBnw8MfQOc5gyeWU061WnpgkCQxKtuCPOSI6jFSVa1EV9dABghb3PqHfltl6WMxv52OxnVakn2DUqkVTcbZ3v8An+hl5I5EzFMLmKoQuoYqlQ66hlSILADSbmN7Ei029/lNCneAkKAe6twoHyyQb+cYaM9zAcnkqtRkcFRCGBGpoVZOose8ZOoA2PtpfL16tUDs197pgAsSAuxMEk9bwPMYx6RoyqNNbd4HXlUd5DZnM+kd2moi5hJ8fAb7fIcDqfNUCaRn8KIJsIg3BHUx67YhLxuplGYVEYIYN1hGI+ErrI7wPmTaSABgj7uy+YHv1IVBJ76rJA83pklRbfu7ejMQ0dDgl0swOXA1y/F5XSKgPwokAiet48PowRq8wLSTVUqhVJgxeSJFh12t6j0GBlblCnUGrK5grFylSGUGLAOIKk39Ikx4WlQ45lnpVxSzIIYrvOoAFjBBAnfeQNvIYX4GEpbciOTSLK4Jm6WYVjSqOQovYBuh62I2BINp64L0OCEAd1hBliagJJMmR0MSf73srTlkGmdVLT3Td5GkTeJJIuASV6gGxxYuT42rdmkPrbbu91AJliLkLI9IwLgEicZq+iTjL9rNAjUusyRUyRUq0nuiO8R8gAB8PA2HjERq2bKXzFWjSRj8JwG9QEzcRYAm/jtHzWUztZjNcUaX3vTCV2UzdmZWNPrbST545ZDhuSovp1Ue2Nj39VU3v3qhLtInujSD4EYpVKEfmd+WfiNie4kU+PCr/RMvqB7q1q5NJDJiVQA1HvYd1et7Yk8N4DUqKGrV2qkm9MTToDbdZJqbn0mIttjOI8YphQFHfCxCrYG0SB0AkR0wU4bxxCsqjCJHom56epYv8mFlOUVenG357/SxMPE4UuGBAA/ZgidOlYi8eNzYdOgxt2YUsQoICxMd32km+/h4+N9q/HC/ejSrWp6uov3vIMbb+jpPXAWjzDTdipmSvfvsPS9pHc9o9eKVCo3cZBDP5mlTXV2aWBPwJ3tA9QI9uK35jz6sCBT0gsoFoiCPqOLBqZTL0yPhsPOQpACmfk+jwwj801FZWEAFXHhfvAzjZoaWISpsOfOby4v9+on+62HvJZiKa+WK75yYgzP32kfbpY4bxXjQNQvuLztaPnwK8Xgj2+RpiLvN9TVnKXxT+pWxL5of7j8Y/RbA3mU/blH4jfqVsT+ZT9w+P+7Fm+nyfmKv5e+B14MIy9CfxVPw6oCPmxmNOBx7mob/AHJP1R5YzHdRz3tEXgh97PxG6R8L1X9fs6YZOYD3Uj8PCzwq1OZElXtebMN/l+bDJzD6CW+F9WObpS/yFzZupfTXJE/LPNNE0q0os6jaDbaLzffA/mRwTQ0kEaxMGYNrbAz0gi23mZeTqgKpEghVkgDboR6iWB+XyxE5jqljSkCdYBI6wRBPnttjJSVqneO9hNz7/aOYJJjQPnqAYR8nXUMAZK21bbeH7sOWdvkcyPyV/argLlclki2VGtZDRmtWsLEh9QIWwhmpWvKA2B1Y6OiJarPizJWymNXCOe9T0xWcqupi7Lvcd0g7yDb2Gehxr9kvmkZytSNKQKIK6uupmEmOnoD58BqXD+FsDNeqp1qRCt3F7xYDuG0kC9+6p6sMecMOSpmorNrXXRKO3aatJI7b0QB3LkSAT52xdgjfJldwjyXzRSp1O0zTHugBdNjF9VurGQZ3+YiVx/7J9aqGp5cCjTnukj3wAbAfgn1eURFwGfocNKoVq1FIQ6kQOJYKxXvOjRLBV2gAze8Rshl8iVpirW7MwvaHTUapqmoWIIBQJpFMAaSTq6EMcTVxJciVM2zm5uZ6STO3r/8AOGHkhqbZxGqMFVIvIF5AUCbWYjfznEIZbho1MuZrF9GxVgCdJBE9mNMWA39fUBUAv3wPKfDb6fpwJQSVkMpNj79lfm73U1LLK/vSENUIFyxJC2t6KGY8W8sA8hxFcrrajUL01aBMh2DSFGgmfb6NhsZGFXMrbVPXpb+DiXw2uj0yjwZuRO/qHVvDb19MHdxLqNHFle3AbuF8yh7PSXQzEECBc3jUQF1G+8TN9ycb1uC5RqrMpZHMlb9k0+AUnSTF5BPtxtzzzbTPDaOVpElXWkdJWylLt3ojcKNPn7MK/C+PuqgKxKD0lbvLA66WkqJOymPbcTA7XWRW3Z2CmcFTLlSlXWswvSoDHXabD4Qg+c4icY4qWP2yprIRYlwCsQIV7hDtaCDF1JAIi8d4nrpIVACqx0x6IB+DMT4WLW6Dwh8P4sJ0me9aN5uLR1kSPkwYxe0rnLMb+UOK0tDqcstSjq1Ug1VhV1gg6tSidPcQaRp2O++PeEca7MNUTs0dmnS5ZFIJuvdBFhsYgRvuCsPX0GACvd6jSe8YiD4fuHrxHr06lQhkIIjSFmDadpsTgShiylsApO44Z/m19DRKMFJQhldZIiQyyOlgQDva5wJ5CyuWqFmrIr3M6unWQZn99sDeFZ80SVqDTNip6ggg3A8+hB9dxiPy8NFV4bujdukfXGEVBQg1DI0U6kVNOWaLcpvppEgQSQCJnbz69JPkca5uq6oAIFit2M+JjzggbzcnphaocU7ZezJdKahQdLd4jxEghbWi8+OJeZrhwaSmo8kEVJXtRECCpsykfgjqbCSDzHo3SuaZU281sIOYr1KpK6yYIt0vAPqEdPV4Y4Pw8IuoE6iB1veJ2Ntzjypop/CcnpLCW9gQQbGx8L40GeoBYNTSJkG9/liTM+vGlU5L5dhmceJ1ol9J7zCSYF9vqmR7B68COK0IEz8Jeu9xOGXheWeqZQqlCAQ7iXa4sFDDSbXLG1rG4C1x1dNTRJMOseYkR18Iw0IyUsyuViZziZ/S0vnVsM9OqGjSFLIDcgyDtAMW2BkTYjCpzdafzlL9VsMS1Kg03AkEAC429I2EXBMGfX0xkqL9uPb5GxPMBcfrh81RI/Ab9WqME+ZTPYfH/dhfzxnM0dwAh3ifRqzt5z/FsHOYzIox+F+7DSVpU11PzFjvJfBj9r0J/FU/1BjzHPgrfa9Hp72n6ox7jtYTA27iJkB70ImSrzb8oDfrt+7DJx66L8bCxw4dzpcN9I3wx8cPcX4wxz9KX765s20fprkifkmXSvevpAIgECwsY70HfrtbArPks1EAkqCAAd5kdR5AWk9cS8vnV0xrWBALMQqoT0kjvExOkScbZumk0lL0tNTvDSxLEN3V0rEkFhYH5euM8ItSzQ7mkg5kMoyTdesjcbyNjiSqkDafWDhUHC6ZLKRV1U3Iax0NBg6IYsbjePYNseZzI0kGsA6BOrvt5evztbCONnZSfcTJq9hzTKEj0F+Q/Vjp7h/IT+y0fRhR4TRSpWp0mDoao1AATpSCwZiSIJUTpE2IuDj3J5ug5qBg6MsCHCC5MR3Zv9eI6clfpMVSjwG48NH4Kf2T/hx7/J+/van+of8ADhb7CmoLQNIbQzHbX+DJEavLG9SjTDaNMMdli562ETt5YqxP7pDZcEMByH+xX202/wAGObcP/wBgn6Jv8vC8tGmV1C4uJERbe8dMQuJtTSi1UAkCwI9GfCQI/wD5gxcm7JsjwrcNj8Ob8VT/AETf4Ma/yWwNqVIeqk3+DC/QpNSIp+9ueyVqxZZqK1QaoWCAgAKgGNwcdO71PleP3jElKSdsTIrPOwZfhbH7zS/Qn/Lxx/kp+lCn+hP+DAoLTPeDAjxBWPliMajI6yBrAJkga0kgTcSolfO+246FSl9zBhjwC/8AJLdaFP8AQn/BjVeEEEHsaQIuD2cEeHTAPidM0lbS5ZyBopggteZMC5H1YmnJVKTdk4pOulQ9Rp7XXALabhVAbuwAZAvc4a8sN8TBZXtYJPwjVJalSJP4S3+nHtPgqD7zRH9UfXhf4W61WrKVZDRUsYAaQIAHprDMSABt54mKKR702G/eiJ6G9j5YknKO2TIsLCzcHpsIajRt0K/WceLwakJillxO8CPl72BtVEWS0gDcl2H78Dqb1EoDNaFOqo2ilUL6QiQJjUCzMxi5iFNsGDcllJ/2B2W4ZP5KSfudAfJ/jx0Thai4ShI6yJ+Z8B8poamjMjU2I74YkANfYapCxETfHcJS0z0NgdZgn+1hcTT2sITfhqNOqnRYzeTP/XjrR4NSEEUaI0+jBNvVD2tgMuVpEgQfCzOY3N4NvbgdnK1BSwAaEKh2LvALGyqAZdzBMWEC5Aw8HKTsmwO28c2ys7oD495v8eIWY4PTchmy6agQQ15kXG7m1hgJxnKpR00wrPWaAFLst4liYYwqjcydm6Yj8byfZ1qFGk01DUC1BLFW0katzZRBnYxfEV5W6TzBktxB52pOLlbGpTiI6KRFja/jgzlJMTM6SPPe4A6dL/vOOXEcnTDwgBBJKBt7mwEHV6j1jHtGoqkuYk28B07vkZ6G5M4kneCS3Fi23AvFmBzFEggjS1x8Spa3hO3jItsCnHWnsfjf9JwK4i5OYp6pkBgZEfAqR/5PjOCHG3+4/GP6pw0l0ocn5gjvJnCXmhR/NU/1RjMe8Lb3ijAj3qn+oJ+fGY7Nkc57RC4cO57D9K4aOMJKgef7sAuXaKvYsyjvBm0yonSRteTB3+vDYK6fhyfNI/fjmaa2qt0tlzfQzpoWmOmi9CNTvVmkwEk64B6n8BflPjg5m6lMZ+mFJKZSmWYQI+10ix6yyD2na+OWbyyl9YqOpiNSNHr/AInpjU5SmxlqtQkroYlyTG9/pjbC62LzfX4gdN7jvlUZ6eWVpCdnWzFQqp7wAJRCw7zGKcm5MOfHEfjNdHyy0yxFUKJBphGa5MsFgKYNh4Rvvj2nk0BRhVqKUEKRUaQPAR6IN7CMTarIVKloBEGJm/75+fCOcU00uvxDGDs7nDhOe7Q5nOEimVopQQkal7RwEMA2MhWMXicceGNrzeVUOkge+CnTVFVVY1GNrSRIJAFrdTiTw/L00KxmaqhdlLvot0gWjElqFE1RV7UhwIEaxIv0jbyxHUSbSW7Lusgat2zI1HNdu+drzUbs4FJaYJKmtU0syrNngt37mWJucb5fiDLmazlhpyuWNr2OnTTpu3pt36lxI73QECOlPI0FqNUGYZdfpBS6hp8YFwfCccfcGWl/fYDiGEsFtfaOkddoxMcc1b3lfzBq2dMtSetTyGWcnRXqdpUI7qhXJCU1AgAaKZsNpGIuey3a1KVNKtRkr1wppnWKa6eiqygaVBItYRjs3DKBWmO3aafoNraR1gSIW/hGOz5Wgai1DWcuvwjUck+tiCevjiKpFPLr7+P4Dq3YlcL4iKpztcsBSqVOzpgBtMKe0LmAb6VQaj6hFhgbrp1q7qGDUqFJqrgBu+VFlIiSskSOonHfJ0KNGQlQsC06dTaAdpiACekm+NK1CkavarWZHI0kozKdo3AnCXhjbS5e/MOGWGxw4ka65Gj2jsXaqahRwxAH3OmsEaVg6ve49ljBQcQdc1X0HV7loLSgaiz1SopBWO5AqM9thBO8nA5sjRKorV3OgypLv3ethphb+GMbK0dVU9uy9rZwGeDN793vSbwZw2KLya4+LXkDBI34Vk3FXJhWYdoBXzLrIGgsdK6hugVCNAO+ox4T8zxOkXZmqKpa7DSwa/e+FBG43HyXwNpU0Ts9OcrRTBCKC4A1bxAEb7jG+ep06iBdZUAz3QenrG2BPDKSuveY0FKKOXDHX3HmaxqGmcxUhGAklaXebqLSyica5Cu7ZbKUVID5nMEodI7qoBT1gbBiS513PpHe+NtwyNmKzqwghmMCeu1jj1OHKOyIq1Q1I9wyZW8wLd2Cenj54fFHPnfwsvITBI6cVzDVmzOZUOSHSllVCye/MVN/SKJZvOfAjpxCjUbNZGiarltKU3Zu9DGKjsHLGX01ImJEWOOJ4eq9qBmq6iqe+B8KOjd6W3i/txu9Gm1VKpzNftE2aCWtbfVbqLYicVkuu3d/0GCRpxTNVKoqZmKgqVKwp5ZCslBpD64JsxQrDdBq23E3MO44jQVqjMtFBrdhMCgNdUhixuW1AtA8MQPcahXWnmcyFZg7LpMHrJ73e9ZxIfL0i7VTWzBZlKOWVjIIiCdUwfDbE6NrLg1+Pf8A0mGRM5e4lOXao50ivVZlRVGlVpkAky4uXqCWJJOFziYFJgBUDpUrq5BQSCJ6hz0ciMHeEKlFAq16jgE6ZV9IJ3gC0+e+OvE1p1wgasRoYNZG+S+JGSjN2WT9oLi3HrIPHnK54hmmpWzOmx9CkKgKoL2LWZvLSPwhjnx+s1OvWJI90VajU6Y6UkZyB1s7SCfANHUgT+JIlRqT9tp7Jp9FiTJF79ZHnjjxSnTrqqlypUkqw1Ez13F/GcSMl0brn77iODzse5TXTq5wUqjrTpI1ENp71SsxFLUYu7hmJ8u7EY48HrRkaepzTapUZlZUGoCmujUL+mWLd8yfS2tHtUM3aa8zXftAFMkiR06CRv3dj4Yl5HTTponaM4WwmdiZgXjxthZyy68vx6hjF3zA/E6JaqKhaQJknSD6Dj8Mkks3h1nHbjZvR8tR/u4MPXpR6Z/sH/FgXxWmrgMryV1ALoI9IeOo3kbee+FjJuUbq1rosta5J4a57GjM/cqf6i4zHmTWKVIQRFNJB3nQJ+fHmO6rWObLaVccZ27TOpp8ZM49xmLWipMw5h/wm+U487dvwmttc49xmIkg3ZsM7UG1RxG3eP14z3ZU/GP/AGj9ePMZhbIN2Z7rqfhv/aPXfr1xj5yobl3JG0sfrxmMwLK5Ls993VPxj337x+vHo4hV/G1P7Z+vGYzBwol2YueqzPaVJ2nUZ8PHwx77vqxHa1ItbWem3XpjMZg4VwBdme7an4x/7R+vyHyY9HEq2/a1J8dbTf249xmA4oN2eJxGqLdrUjw1tH049/lSv+Oq/wBtvrxmMxMK4AuzRc7UBkVHB8Qxn5ZxsOIVRtVqf226+3GYzD4VfYS7PDnqh3qOfWx+vGDMOblmJ8STjMZiyMVwFbZ6arHck+s4zUfE49xmCkriNs9DkbE42J6dPDpjMZh7IW7PMevUPiflxmMwriiXZq1dhYM197nGrZh/wmttc4zGYmFcB02YM7U/GP4ekdh032x6c7UJk1HJO51G/wA+MxmA4x4DXZ6M5U21vFrajHhtPhjKmbqE3d/D0jt4b7eWMxmDGMeBE2NfC8w5pISzExuSZxmMxmLFFFb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0" y="7937"/>
            <a:ext cx="9220200" cy="1754326"/>
          </a:xfrm>
          <a:prstGeom prst="rect">
            <a:avLst/>
          </a:prstGeom>
          <a:noFill/>
        </p:spPr>
        <p:txBody>
          <a:bodyPr wrap="square" rtlCol="0">
            <a:spAutoFit/>
          </a:bodyPr>
          <a:lstStyle/>
          <a:p>
            <a:r>
              <a:rPr lang="en-US" sz="3600" b="1" dirty="0" smtClean="0">
                <a:latin typeface="Comic Sans MS" pitchFamily="66" charset="0"/>
              </a:rPr>
              <a:t>1. </a:t>
            </a:r>
            <a:r>
              <a:rPr lang="en-US" sz="3600" b="1" u="sng" dirty="0" smtClean="0">
                <a:latin typeface="Comic Sans MS" pitchFamily="66" charset="0"/>
              </a:rPr>
              <a:t>Physical Barriers</a:t>
            </a:r>
            <a:r>
              <a:rPr lang="en-US" sz="3600" b="1" dirty="0">
                <a:latin typeface="Comic Sans MS" pitchFamily="66" charset="0"/>
              </a:rPr>
              <a:t> </a:t>
            </a:r>
            <a:r>
              <a:rPr lang="en-US" sz="3600" b="1" dirty="0" smtClean="0">
                <a:latin typeface="Comic Sans MS" pitchFamily="66" charset="0"/>
              </a:rPr>
              <a:t>are landforms that hindered expansion such as the Rocky Mountains and deserts.</a:t>
            </a:r>
            <a:endParaRPr lang="en-US" sz="3600" b="1"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981200"/>
            <a:ext cx="321648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533" y="1238250"/>
            <a:ext cx="3488267"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3162300"/>
            <a:ext cx="45720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048000" y="4114800"/>
            <a:ext cx="1143000" cy="8048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71650" y="4881561"/>
            <a:ext cx="1847850" cy="830997"/>
          </a:xfrm>
          <a:prstGeom prst="rect">
            <a:avLst/>
          </a:prstGeom>
          <a:noFill/>
        </p:spPr>
        <p:txBody>
          <a:bodyPr wrap="square" rtlCol="0">
            <a:spAutoFit/>
          </a:bodyPr>
          <a:lstStyle/>
          <a:p>
            <a:r>
              <a:rPr lang="en-US" sz="2400" b="1" dirty="0" smtClean="0"/>
              <a:t>The Great Basin</a:t>
            </a:r>
            <a:endParaRPr lang="en-US" sz="2400" b="1" dirty="0"/>
          </a:p>
        </p:txBody>
      </p:sp>
    </p:spTree>
    <p:extLst>
      <p:ext uri="{BB962C8B-B14F-4D97-AF65-F5344CB8AC3E}">
        <p14:creationId xmlns:p14="http://schemas.microsoft.com/office/powerpoint/2010/main" val="3150557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48176"/>
            <a:ext cx="4876800" cy="290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24288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296400" cy="4401205"/>
          </a:xfrm>
          <a:prstGeom prst="rect">
            <a:avLst/>
          </a:prstGeom>
          <a:noFill/>
        </p:spPr>
        <p:txBody>
          <a:bodyPr wrap="square" rtlCol="0">
            <a:spAutoFit/>
          </a:bodyPr>
          <a:lstStyle/>
          <a:p>
            <a:pPr marL="342900" indent="-342900">
              <a:buAutoNum type="arabicPeriod"/>
            </a:pPr>
            <a:r>
              <a:rPr lang="en-US" sz="4000" b="1" u="sng" dirty="0" smtClean="0">
                <a:latin typeface="Comic Sans MS" pitchFamily="66" charset="0"/>
              </a:rPr>
              <a:t>Westward Expansion </a:t>
            </a:r>
            <a:r>
              <a:rPr lang="en-US" sz="4000" dirty="0" smtClean="0">
                <a:latin typeface="Comic Sans MS" pitchFamily="66" charset="0"/>
              </a:rPr>
              <a:t>was from 1801 to 1861. Americans began to explore more territories to expand the U.S. </a:t>
            </a:r>
          </a:p>
          <a:p>
            <a:r>
              <a:rPr lang="en-US" sz="2000" b="1" dirty="0" smtClean="0">
                <a:solidFill>
                  <a:srgbClr val="FF0000"/>
                </a:solidFill>
                <a:latin typeface="Comic Sans MS" pitchFamily="66" charset="0"/>
              </a:rPr>
              <a:t>Main Territories explore:</a:t>
            </a:r>
          </a:p>
          <a:p>
            <a:pPr marL="571500" indent="-571500">
              <a:buFontTx/>
              <a:buChar char="-"/>
            </a:pPr>
            <a:r>
              <a:rPr lang="en-US" sz="2000" dirty="0" smtClean="0">
                <a:solidFill>
                  <a:srgbClr val="FF0000"/>
                </a:solidFill>
                <a:latin typeface="Comic Sans MS" pitchFamily="66" charset="0"/>
              </a:rPr>
              <a:t>Louisiana Purchase (1803)</a:t>
            </a:r>
          </a:p>
          <a:p>
            <a:pPr marL="571500" indent="-571500">
              <a:buFontTx/>
              <a:buChar char="-"/>
            </a:pPr>
            <a:r>
              <a:rPr lang="en-US" sz="2000" dirty="0" smtClean="0">
                <a:solidFill>
                  <a:srgbClr val="FF0000"/>
                </a:solidFill>
                <a:latin typeface="Comic Sans MS" pitchFamily="66" charset="0"/>
              </a:rPr>
              <a:t>Florida (1819)</a:t>
            </a:r>
            <a:endParaRPr lang="en-US" sz="2000" dirty="0">
              <a:solidFill>
                <a:srgbClr val="FF0000"/>
              </a:solidFill>
              <a:latin typeface="Comic Sans MS" pitchFamily="66" charset="0"/>
            </a:endParaRPr>
          </a:p>
          <a:p>
            <a:pPr marL="571500" indent="-571500">
              <a:buFontTx/>
              <a:buChar char="-"/>
            </a:pPr>
            <a:r>
              <a:rPr lang="en-US" sz="2000" dirty="0" smtClean="0">
                <a:solidFill>
                  <a:srgbClr val="FF0000"/>
                </a:solidFill>
                <a:latin typeface="Comic Sans MS" pitchFamily="66" charset="0"/>
              </a:rPr>
              <a:t>Texas (1845)</a:t>
            </a:r>
            <a:endParaRPr lang="en-US" sz="2000" dirty="0">
              <a:solidFill>
                <a:srgbClr val="FF0000"/>
              </a:solidFill>
              <a:latin typeface="Comic Sans MS" pitchFamily="66" charset="0"/>
            </a:endParaRPr>
          </a:p>
          <a:p>
            <a:pPr marL="571500" indent="-571500">
              <a:buFontTx/>
              <a:buChar char="-"/>
            </a:pPr>
            <a:r>
              <a:rPr lang="en-US" sz="2000" dirty="0" smtClean="0">
                <a:solidFill>
                  <a:srgbClr val="FF0000"/>
                </a:solidFill>
                <a:latin typeface="Comic Sans MS" pitchFamily="66" charset="0"/>
              </a:rPr>
              <a:t>Oregon (1846)</a:t>
            </a:r>
            <a:endParaRPr lang="en-US" sz="2000" dirty="0">
              <a:solidFill>
                <a:srgbClr val="FF0000"/>
              </a:solidFill>
              <a:latin typeface="Comic Sans MS" pitchFamily="66" charset="0"/>
            </a:endParaRPr>
          </a:p>
          <a:p>
            <a:pPr marL="571500" indent="-571500">
              <a:buFontTx/>
              <a:buChar char="-"/>
            </a:pPr>
            <a:r>
              <a:rPr lang="en-US" sz="2000" dirty="0" smtClean="0">
                <a:solidFill>
                  <a:srgbClr val="FF0000"/>
                </a:solidFill>
                <a:latin typeface="Comic Sans MS" pitchFamily="66" charset="0"/>
              </a:rPr>
              <a:t>California (1848)</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71924"/>
            <a:ext cx="342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50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TextBox 1"/>
          <p:cNvSpPr txBox="1"/>
          <p:nvPr/>
        </p:nvSpPr>
        <p:spPr>
          <a:xfrm>
            <a:off x="-57150" y="138"/>
            <a:ext cx="9144000" cy="2308324"/>
          </a:xfrm>
          <a:prstGeom prst="rect">
            <a:avLst/>
          </a:prstGeom>
          <a:noFill/>
        </p:spPr>
        <p:txBody>
          <a:bodyPr wrap="square" rtlCol="0">
            <a:spAutoFit/>
          </a:bodyPr>
          <a:lstStyle/>
          <a:p>
            <a:r>
              <a:rPr lang="en-US" sz="3600" b="1" dirty="0" smtClean="0">
                <a:solidFill>
                  <a:prstClr val="black"/>
                </a:solidFill>
                <a:latin typeface="Comic Sans MS" pitchFamily="66" charset="0"/>
              </a:rPr>
              <a:t>2. </a:t>
            </a:r>
            <a:r>
              <a:rPr lang="en-US" sz="3600" b="1" u="sng" dirty="0" smtClean="0">
                <a:solidFill>
                  <a:prstClr val="black"/>
                </a:solidFill>
                <a:latin typeface="Comic Sans MS" pitchFamily="66" charset="0"/>
              </a:rPr>
              <a:t>Physical Gateways</a:t>
            </a:r>
            <a:r>
              <a:rPr lang="en-US" sz="3600" b="1" dirty="0" smtClean="0">
                <a:solidFill>
                  <a:prstClr val="black"/>
                </a:solidFill>
                <a:latin typeface="Comic Sans MS" pitchFamily="66" charset="0"/>
              </a:rPr>
              <a:t> are landforms that benefited expansion such as the Great Lakes, Missouri River, and the Great Plains.</a:t>
            </a:r>
            <a:endParaRPr lang="en-US" sz="3600" b="1" dirty="0">
              <a:solidFill>
                <a:prstClr val="black"/>
              </a:solidFill>
              <a:latin typeface="Comic Sans MS" pitchFamily="66" charset="0"/>
            </a:endParaRPr>
          </a:p>
        </p:txBody>
      </p:sp>
      <p:sp>
        <p:nvSpPr>
          <p:cNvPr id="3" name="AutoShape 2" descr="data:image/jpeg;base64,/9j/4AAQSkZJRgABAQAAAQABAAD/2wCEAAkGBxQTEhUUExQUFhUXGRwbFxgYGBwdGBwfGh0gHB4bIB0dHSgiGholHBscIjEhJikrLi4uHR8zODMuNygtLisBCgoKDg0OGxAQGy8kHyQ3LCwsLCwsLCwsLCwsLywsLCwsLCwtLCwsLCwsLCwsLCwsLCwsLCwsLCwsLCwsLCwsLP/AABEIAMIBAwMBIgACEQEDEQH/xAAcAAACAgMBAQAAAAAAAAAAAAAFBgQHAAIDAQj/xABVEAACAQIEAwQDCA0ICQMFAQABAhEDIQAEEjEFBkETIlFhMnGBFCNCcpGhsdEHJDNDUlNic5Oys8HwFRY0gpKi0tNEVGNklKPCw+ElhNQ1dIPE8VX/xAAaAQACAwEBAAAAAAAAAAAAAAABAgADBAUG/8QANREAAgECAgYIBQQDAQAAAAAAAAECAxESIQQTMUFRcSJhgZGhwdHwFDIzUrEFI0LhJDTxYv/aAAwDAQACEQMRAD8ArfgGUZ0LB9K01LNOozeLKGUGILb+O+wNDg1UrE5jx1DJ1J/aAYj8kkGm/lT8Pyqm+LD41njRPd6gmAJLGVAVZIEnV1xy9J0urCphjmdCnQg4YmITcBrEC+bHqyrX+WtjY8BrDrmv+FY/984MpzyQpPYZkgbnsljcCfT2kgT5jEpOdcyIAyeZiNR95vB+Fv6O1zga/SuHiiauj7QuLwGsR/pfr9yVPD89HnjY8uZg9c2PAjKvPz1cNX88c0IHuHOTuB2MyPEeIv8APjKXO2Zay5HOEjeKFx9XtxPidJ9tE1VIVBwGvG2cM9fch/zxjdeWsx/vv/CH92Yw21ubc58HIZz20RjmvN+ck/8Ap+b8veuvybYX4nSfbQdVS4fkXG4BX6Jm/wDhG6f+5xg4DXvKZy+32ofmjNYaE5qz0AnIZzzimPmtjP53Zo/6Bn5/NCP1cRaRpHtomqpe0/QWU4BmAIC5s2Ik5OTfrJzO4xtW4RmfxeZjw9xINvP3TPz4av51Zzpw7O+2kv8AG0/NjhW5mzx24fm486InE+I0jh4omrpe0xTXgWZWRpzRkg97K07R0k5mYPXHRODZmIC1fWcqv+dhnHMGd/1DN/o1GMPMGeFxkM3/AGU/w4D0jSHw70HV0l7YtjgOZ3iof/aiPX923xzHL2Z/259WWW3/ADxhpXmXPR/9Pzf9lI/VxCqc85gAn3JmBpMEkJA/u/PtgqvpHV3omrpe0/QCDgWZv3MyfVlE/wDk460uEZoR7zXME2OUT5P6VOCv8+80NROUrwhAayCCdge54Yk5TnXO1CdGSrtEzdeh+Jf2YLr6R1d69QYKXD8i9U4LmtjTrz4+5KY+jMx82OQ4HmetLMD1ZVT/APs74aTzJxGb5DMf3f8ABj1uZuIDfIZgf2f8vC/EV+rvXqHVU+As/wAhZkknssyB4e5Ugeqc19ONzwLNXilXM+OTpW9X2xhkXmrPjfIZiPZ/lY6LzTn/AP8Az8z/AHf8rB+Ir9XevUmrprcLC8uZq3vWYt/utK/mftnHi8t5obUswel8rR+X+k74ZqnNHEemQzHtH1UsapzNxLrka3sifnp4nxFbq716k1cBXqct5m80sz0uMtSn5szGNG5dzF/e8yPIZWlHz5nDW/MXEj/oNePWn+Xjw8f4if8AQq8fGQf9vB+IrdXevUmrh1ioeXsz+LzHl9q0v/kb+ucety5mYA7PMeZ9zUb9f9Ywxvx7iG4ydYRvqZIH/LxGPM+e06zlm0fhal0/L2cYmvrdXevUmrguIAXl7MyPe8wQP93pCfXFffHdOBZgfeq0eBytKOv+8YKHmjPBipy1QMBJBZRA/R+eOL8y8QaoEGXcmNQGpZ03v6EfBPyYmurvh3oGCHWRl4HmCpHYVul/clGRH/5+vW2I9fhdVSwZOzZab1AKmVpgOEWSJWoTOw9uDvDOZ8y9Q06lN6cBiGJUiVRnCkaBMhT1wb5nSXAt9wzN/wCoMJ8RUUlGQ2CDWQI4TpNGmezpCVB7qLF72kbYzG3A6QGXpAExoHpb3ufnx7juU2sCz3I5s0sTEvkt9NGrbdN/WzD9xHtw7cx1x2uWkb1UE+B7Snf5sIPKbRSq9O7Pztv8gw4ccMtlT/tU/Xp44Okr/JXN/g6tH6S7AplgBSVQACy2GoEmNLC1wmplB84MgRifS4jThxVpa3JuQ0HcCNTMtwVFxcbWiMRuGHSlYdkDqpJpKkkzoBJYzCQxJ6bzgNxpWApU6FR6RrMo1CQQrlRcWAi/hvO98ZklKVh3khqyuptHvaLGoI3aLrIZrIGuyiN4719xfEvsRRqrTbSnaRCU3bVY/hMJiTsIuZvOK9o8m5lnLJmM02loVwKe6mLE1QRgoeXOIbHN5w+Z7KR/W7QkYMqMfvXiV43wHXL1KXaAUi+rVpZGYkEXkwSdMR5Ha18TVOYOuadCzwnfN0m7Hu+lp6eNtrmvW5d4gt/dOa9cUvnMnHX+b/ED/pWZJ9dEn6cKqK+6Pj6Ecnw995aSUh4DGwpjwGKvXlfiMf0nMR8ajjX+aXED/pOZ9r0xgqkvuXj6FbTfv+y0io8MeFB4DFYJylxL/WsyP69Mfvx6eUuJTfNZr9JT+uMHU/8ApePoS3vL1LO7IeGOOZp1LdmaY7rTrUkzbTswtvI9WK6XlDiEf0vNeyon0ztjc8pcQ/1rMn1PTwdT1rx9Cdo9vSrCL0Y0jV3WmYvHe2nb+DhOp0EJWeyC1KkJEAiNg8o0gyIBM3HliG3KPEP9bzO34ynjivI+dt9sV/EDVS38fXODqV9y8RozsG87q05ntNBQVFBCVBqLQsSDSuZgSI9UiTpy/raq/ZmirMAQSmoEDoCrr3hImx9e2A/8yM6Z+2K97kFqV/OOvrxqvI2cViwrV1bqwakD8vXE1cfuXiNjH33FXIWatMEatUU5BkQvwhEG/ngjRpwqhyCQBJiAT1MSYBM2xXDcnZ8gg5nMmf8AaU/pjEZuRc6fv2ZPqrJ/AwmrT/kvEF7lq6hjNWKs/mPnvx+aP/50xoeR89P3fNT/APcLPyYOrX3LxFsi1gwONTTHgMVUOS8/+Pzlth7pUfN1x6OTM/sa2b9uYTB1S+5EsWbmNVtGj0hq1T6PWI+F4dMD89WqBKnaaNIcR2c6uzkST+VE7dLjFfPyRnRvVzn/ABKY1TkvN7drnb/7xTODqo/chkN/EOwNMOtMLLFdYkRAJkspGoHaGME2OBnEOENSpqyNQKMB3WGhXtMPTMofGRoI8TsQbcj5s3NTO38MxT9XTHGryHmY9LOMN/6RSMed9jh1Tj96DjfAMZPMBDUZ8vScsWJLMjEKTqIOmSQDiPTqqZjusEOlVJ1Bj8BUAjQV1auvgLRhWzfDqtEKxq5gEVlptTqOrDvKzTIEbL/5xYXBStOoqgAlqcwCAbk7AwDEEETP0YrqxUN9x4tsAcQYmusaYkwVLGQaGYudVwfL1YNc1iGT81mP2c4CZ1IrpGiCWPciPuGaE2JEyDaTG2DfOYgqRv2OZj9HiP54cvUnEFcvf0alf4A3nHmNuXB9rUrR3dvC5xmPSU30Ucya6TK/5RJ7Kt8UezvYfePUhFAjpUT9pT+vCXyuPtarH4kj/mHfD/xqh9x+On7SnjhaV/sJ9b8jo0fp9iImpSjqqhZSmPRI1MQB2jH4QUERvfHvM1KkKuU7EmRVVHu0DQUAABsLqQY6g+GGHg4SAK0aGoqFLWBO7Ceh9E+zywA4yKfaZQU1Kn3QGYzMsWQEFpOqBFxbGWm+n3/gskyfzAhHC3NOo6MpdiVYqSdTkCRHtv0HlhEyGWzDlR7ozMH/AGz+E/hesYfuZB/6VUgfBqT/AH4/jyHhcFwGgpNLcd9R8p0xPhDD58b9Ftg7TJUV5MG0uB1menT7bM6ncLBrVOoJJ9LYBSem2NM9y9maFUU3zFcllZlIrPdQQJibETf2YaOffe+xpqxSpdwymGBJ7rCfwWpkkeAODfN+WGd4TSz1KVr0V7aV3BHdrJbwIJjxTwnHQjBMzSeGxXdHh1YHvVswR+eqD/qwYyPAg4/pGZB/P1I+nEjkzmBM1FCqo90QYhRFQAEkgAWYAElfaOoViXJBSYscTAluBib3inn+V6ijUK+ZK/n3Mf3vnwPfglT8dmf0z/Xh/pdyYuGEEH/zgS+cpglRqjaCOn7/AJsSy4AzFuly8x3rZjy9+f68eryy8iauYg9e1f68NGWcK0AHTItYiD4YmrmUDabX6HpP0berEsiZi3S5JJ3q5j9M3146ryF4Vsz+lbDlRz6iATY7WB/dPswXymepdZHykH1XN/LEtHgC8itzyAfxuZ/StjnT5DJ++5kH842LfRqZEyI8f42xypVabE6TMAnYx/4wcMeBMUuJVX8wD+NzH6VsZ/ME/jcx+lbFx0MoCoPjfG/uJfDB1ceBMcuJTP8AMI/jcx+lb68Z/MI/jcx+lbFze4lxnuJcHVw4E1kuJSzfY+n75mP0rY0H2OR+Mr/pDi7PcS4z3EuJgjwBjlxKRb7G4O71j/Xx6v2OQPh1v7ZxdvuJcZ7hXBwR4B1kuJSFT7HgAs9YeqocCM5wd8qy1Eq1tSMGEuSO6ZgjqD4Y+gM1kl04q3n2gAj+rCunG2winLiBeeFOld5OaoH5aVT6sNdYZdSnZkaBqptuSL6gwYye60meknC5z00FDv8AbGW/ZVBhkpspfMK1JVdpUQvebVIJsTqGxm3W1scCq+gjqx4i3xoEVqOqn2Z03W34rNye6YvvbxwW53aNP5mv+zwM5tUrmaQNyEQGPHsM0CcFOcVus/iq36mJ/KHL1JxBXLkHK0T+QOkfN0xmJPAKX2tQgR72ny6RPTxxmPRwksKOdNdJiByd9wq2+9z8lSfrxY3GzPYfnU/aU8V3yp/RqoM/cWIvt3p26Tiw+Jg+8/nEP/Mp44Wl/XXNm+iv212BbJ1GTJBgwSEU6iuobCbdfDETnVYq5HYntR5fCTp022wd5eH2vT+Iv0YDc9H37Ibfdv3pjHT+fv8AMaTzIXNH/wBKrWHoPP8AfA/jywI5XMrQY3JqIAY6B0MT5x8pwY5nH/pNY/kvPyuPo+jAXkzMDsaM7dpSPjdWQ+y8T68dLRnal2szyzmwpzbwTN5vNmpRol6NI9nKskhljVALAnS2rodyIO2Cv2Js+yNmshWEaG7RFYfBqemsG8BiCZ/DOA1PmTN0QDTeFZmZlKKRrZizTI1XJkX2OGjgRpcQqUM05FHO0baqdhUTYqVJOpbm0yszN8bqVeEuhvG0v9PrUo617OrdzFLgnJtTJcfoIo95mrUpNc+99m66ST8JS6qfWD1xH4PzDVR6tKqAzF3bSd1csS4U9Dqmxt8s4u9lUEOwEoCNXgDBPsOkfJj5xzlftKrVbg1aj1B5BmJHqO/zYXSptWaZd+k0oVMcZq6y8yzK1N+wSsyFVcSJ2vtfpO94m3WwW87cmB9E4J868Wc8LyCC5qIHcfhLSQCI63ZXj8nCXluKr2ZZWPciQb2Ph5eo+zGiMLxuc2o1GbjwbGvIt3lBttPliXm+DLVgoxWoLQdjO8EberC7lOKoYZTcdCb+seOG/glSlWBaY2mN1PmMI1YiYBo5sMNDzqXa15Hj68TMvnHHn59fbjnzZkzSzAdSCCAwgDqBcx43/g43yPE1eSVgjfxxCMM5edOoxifwwliRNjGq/Tf2YgjML+FjbKV72BvYCPl9v/jBFLAom20Y3xzorAGOmLFsK2ZjMZjMEhmMxmNO0EgSJMx7N8QhviNxDOLRptUf0VBJ9QE4gcd4nooVHpmXRKjqLiTRPeWehkR19RFsKtbnGlm8vUp1ENNyocLMq6AjUQ0C4BupG3iJiqpUSi7bS2nRlLO2W8ZeCcw0s7QarSDgKxRg4ggrB6EgiCDIPXFf/ZB9BvVgv9iN/tPML+DmG+dEwI+yD6Dfx1wyd4XFmrSsCeej6Ej7/lv2dW/zYecy0VqI7QrqLdwLIeBNz8GN74R/shNZT/t8t+pVBxZKbA487VXRj2nTTyETndR7rpj8mf8AkZv6sd+chZD+RU/VGOPO39NpfE/7Gcx35zUwnxX/AOnBXzQ5epIvaQ+Vv6JQ/Nr9GPcacu2ytCw+5r4+GMx6GLeFGKXzMQOUGmlU/Mt9O3zfOMWPxb7x+cT9pTxXHKdT3lx4Umt63bFi8Xeex6d5T/zKeOLpf+wubN1H6a7Bt5dpxl6X5tfoGAvO/wB2yX50frJg5wEfa9Mj8Wn0DADno++5GPxw/WTGCm/3O/zI/mIPNJ/9JrD8h/1m/j+DhX5So9pSp0lJ1NUVQOh1FfbaJ8PaMNvHqOrhjCCQ2qQo73psDHnBxXKUa1OlUVoW5CrbVpudQi+kqDBNzBOOvokXOl2solJRqX6vwWlxrkWqlMsK1IgAXIZfIW715JAv1jHPjXBiVzFVGEoKTTLa1OnvGxAXuhW69YicI/LvFiaiipmKopkAmnqJ11AwpqiITp1szq4kQNLE+ji0+G57VR11VIotTBEDvL2W6PAkuNJmJGwG97K9FQfRL6f6hWkk5O9urdl+bCHmebs0KT5d68o66GZxqZQbE6gQSI8ZMbYAVU9/cREGFG1hZTeN1gyYmZ64n8+5ajSr01pa4qIH0NfQNRAAInUO6YvtFziTmKIbK06hGl6UI5NpRiQkz1UgD1VFHQYqmpYbSOrQrUtZigrJ9mb4/jtLdy/LOXYZVqirV9z0glKYKCyy4GxY6RB6dN8As7W4HQr1Q9PLGqTFULSNQKW3DBVKoSRcWvvc4Q+BcZr5YnsmcKRsSdO+4TafO2+GI1shnoXMo2Xri61kZmmerEzIIt3wRFgcbaWkQl0dhxtK/Ta1O810lx/r0GzKZ/hFCn3HyNJG6A01mbGRvPQzgBxjhy5ZqecyYJoOJYSYhhIIBEhSDOFrh/I7Vs9FRBVo0zLlSNNVb6N2spiDNyAQJ3xcSUXYAVFpquxQSwjpchY9Wn240SVzmp2Ks4176EqpNwdwYMRYnYb9frxD1FGHmO8LGPMQf39MWPX4YtJyFUdmbjfSPEeQwh8Uo0VqVEQMAjVFmwVSizAF7Metuvjim9nmWpXWRrl64YTYAX3ODXAsyuoawVtafKCT7AZjzwi/ymBKsAFmNV9ut43+jwxPzPM9dalQ6xKpmCG0rBcvTSQNNgEYiMJOWEeEMRdfutBadmC+0iR8oI9pxDr8aRRMGACT/UfQ49ayD59MVVS4/mGNSKshK3DxYAd1yQenXu33kYH1ab9m9JnJI930gSSSAVWoOv5Nh5DCPSJBVAuSrxYLJMaUqqjn8lwNLeqWEnwBwvcQ51oU30Cr3lzSU4Gog9oBIaBb0mieoHhisM7nT2GbcM06clVHnqpsTabA/TGIvEnC5nNyI0ZigfVeoJ9e0+eBrJN7feQyoxRZ1T7IlBfQNSqFzDLIEDSdNu9EwaoA9WAqfZEFSvSFOmQpzenUxNi4CxA3B7Q7xfCLXoFVrmZ05lIO0nudPOPlGMLim7Pf3viFN48QCp+lfnwt29/vIfVxW4P1udsxWAXRSh8w9JoDSFq6EaO9YntPl9uOeR4fVFTK0qqNSclggYH4dNgVB2KzP8C4FVAAaIjPrB8ATT/eAfacXXQq080q9okOhp1FM6m1SR3bALIRgREGTO5w8IYosj0lUXh+735gf7GNJ6a56m66GSuNQO8mmvyiIM+fhGA/2QvQb+OuDnM3EHAqtTYo+khSt70naQ0AAghT6tLeBOKu4zzBXddNQhgzBZ2Ppb+fpAf1caPljYyN425DFz/B0f8A3GVFh+RVGLHoeiPV+7Fc/ZA+BEf0nKj5EqDFiZYd1fUPox56t8se3yOjuEjnY/blMfkn9hnMSOb79mPJvoGIfO5nOUx00/8AZzmJHNNSey+K/wBAH78N/KHJ+YY7yFy449y0Pza9B4YzHDl8/atCAPuafqifnxmPQR+VGOW1iNyiD2VQ9Oxb2y7D5RGLD40b5f4y/tEOK85OqTTqg9KLD+/P/UMWBx6p9wI/CX9ZccXS/wDZXN/g20fprkhw4Zm1p5eiWMSKajfcgRtgJz3etkt/uw/WTHWnmQctSWX1J2JIVtJvp+VfH1HwwL5qzq1KmSK3UVoJ9TL8oxgpJ6zv/BY47yfxLLipw7s2JAeQY3u7C1vP+JwE5e5GOaCilWCZajqUtGpmJAZgqgxMu1ybTsYwYzpP8ntAVrPpDGFJDPAPlP8AG2K8yWaz9VFyuVrtqqE1K9btStMuz91FewAEj0PSd23ABx2/09ft362Ya7zcVvCR4rlqVSmlGkki4ohlq1XIJIerWE0xfanTV4jdcOHAuO5rNaXqUqeUoo7KS9SoGYLFQ1ApQalWDudJJj4ONOTeC1qYWpWqtXrJqWsKj63hho0Jrg6A/diRJJI3BbjzDn6KGsK1TMCoFC0kQoULgsCydn3kIqAiC0nSNyCBfVlnsBTpydlF36gNzVmKdWq9dFFdKDamqUQ2lqdLV3JAInSVl1/BmygBQ/COaXQ1Tm8zQqZZlKoEHvh1EEQtFkqUx3RIqMvgJvh14Hwr3RlexSlWy6il2bUWTszUIhmqyVDd86k7zFTediMRc5y3l1oMr5UFxoQEIDUspVJ1KW0i3rIAJwHKK+aJZab6MZWtuvtAXD8oazolKrSJrknLpSNVtaqD3mNRnNBZVgZGrUr/AARJn0uGVqTaGosHmCCylu9td1B0d03mIHQDHDm7KDLPQfKF6dWkgJKmCBGmBBixRpUKBcyDN+PFed8xmcutN6IrV6DCozqB36VSm9KojqsESKnpIItJAiTY6Skk1kCnpc4Np5tbOp9txt5X52FJxRYhkGp6rLVpVVUaTATs2YjvAE7QTtcnDdxbm2mabiizBxC6ijQpYqBPd6gmPGPMTTFLluvQoO+TZaKzD1u1LVoBHdDCigpoTEqIZiRqOm2GCrxTsx2dRQftpUOoj4AUAMq6fvrBrSvpdDhXOytDMomnKTlPaOtTnM1AzCmy6UZTTYXZnYqpHq0HcdT0iU+vnkatUJ7qOWYA9NVMW9hYeuMQMlxJjUXX3WqZlpB1FvfHZk3ELAYEA3hTiNnq3vZBYgFHZW2IlfH1zvtGKm5YukWU4qzsQ+J5ZkYzdSSfVPX5IvjvwLL9oqgzcZgf2qVJh86n5cSqrLmaJhwKl1IsD2iBpUgt3QYYbkQyj4WB/KrxRR+9Id7qSLe5kJ9YEAkdQDvME1ZYshqSsElhUrwI964ezdZKKT9I+YY6Z+orPVTWoYVq9TSTchqWiy7+kCfObTBifl8i7oaYKGpVo0IWNHcVJHeJ0kgliZIkKbGYwWznBshWyVavQZatWiK1UVFJ7pqM5I8GAKle94T5YrVNvNjSqJOxXldopVFYhQ+UyoEnchBAAFyfS26XxnFMzqzWaax118vERF2e/mtzHsw78m8EXMspYJ2JytFXJKsbIZs4kNoqLeIAPWbgPsgcAGRr+9qezfsXUSTdHawJvvBg+qdsOotK797CYk3YHcQpnTmRaDnUIPrmPmX5/LGnF698xpIA90NdjedKlf63pR1jEjjIAp5pbB1ziQJ3ie8PKwE+Jbwxyr5ik7utYvpNWm3cA7UempKz3YHdknoZwsVmr+9gzas373kcVdSvLCTm6bRbYlRt0iB8mLH4fxh9Kvl6CVULUadQdrpqFhAkKRClW8SAQZvhb5e4BRq5U1XpNWYOwRadbROlgbhrJBUkADvAki7wW/7HSJ7+jUKlKsakN2mk6ReFVwFL+iWmPhDptfBOOSMtdRqZvcZxbMMtKrlxQqO7PmYiAmhmZpk+lPaaNNp0kiIkVDxJiRTLBlYlZBFwdUG3xhiwuD8yLUq5irpq1G96ZaK94qDQpyQpidNQMTFiH1EeCVzLmO2rPUKtTqdquumwNrKAVJUSp9K4BufWXTxElHCM32QlDBB0OZyw/uVAcP8A7o0mksCGtOoCIWdjdtumK/8AsgvGk+GZy/zI/wAuGnMcR7ySnoODqa8LpILgxtEjpEiccCt8se03xWQu89P9u0/ij9jm8deYnns/VU+cDA3mnNGpmqLMhQlZ0tuB2eaufAxfBDmL71Hn9C4P8qfL1ItjInL5HuWh+aT9UYzGcBqzlqER9yQW8lAJ+UY8x6GN7IwSebEflJveavo/cX9fp9fPb2Rh148LUPzi/rLhF5Zjsqm96Lbn/adPAQfmOHvi57tLxDj5nTHE0z/ZXNnQofSXJBWnk6nYoylwoVIJ70lwLAC4AO8+A6XArjWWZKmU1ax7+FAZgVgFboBsL7eWGzJZc1Mkig30od2G0HdSDgLz2Iq5P88PpXGOlPp25/gsZI4hS1cO0nSdRiDtHatIPr+f5Md+XuXDQy9SplyUHZOdGltc6ZiQTLA+E9OonELijn+TKgW7aX0j+u/U2HyX8RE4h8lc1BcqtGoydpZFMsaQUd5pcU2XXpXSEGo26DbsaEk6WfFmGrKUZ9E3zv2RFoNUzFINU7QBVRx3VcM51OwY90KwhQZY/gxhC4B2mazqO7gxUpPVZzEgOot0Fhtaw8sMfHuT6mScNUcNTqvCtrRabEKWuCrm4k30ieo3xty9y871lp92mtRGqNTpsweACiwhLTL6QXKadOxvjVnfMscqcYt0u2/lxDPK/H6FHPspql6VSrWqK5emFpmo8lTFQioraViIKkdQ7YKcz81CnmWanWohaa09I7UAVWFTWylCboFeQ6wdSML7Y5DhWSyr9lVXtsw3eFIt2iU9KllDwVUO5WQoEzaYvivOIV1p1q9OgU0sRVYKNIQt97AEAaS4SF1bLAkHDSe4zU1ZqT2E3mStTqVm0OsEehSSozFoXXE6FbvBtnJMk4N8o5ynl6NGrTRGNeuKTh9HaMjOihx35RVMkQGE6pA9IKnDkekWNRJc6TqD0hTRY099mV4MH0RcnT1EFg5kzOXotlAKVWpVrCmxft6tOCSpBVQugXMWCsIuonCwS2o0V5trBy8PfEZOMJSDvl1ShTp6y6tXrFKQQQGIHfliSwXymwAgyMnmeE0patnMvWqGSTTMqC3pWQtJMCdRMwLY04Lnsrm81lXCUayBCpZwvcd9u41JdRJRV1Am5gebnm+JZah3O6CI7tNQNz4DaN98Y6+GG1tX4FEm5WtmLNPjfCFjs6bVIIjRlqrCdpnRpBjCPzVnKdZqzItSlSIMaqRVlUIZimdMwJtMHFoZnmpipNJAADGp7KNoPtnCXms3RrVGZga7NMgegRBUgmDIAYgxjPTqwTuk+1lkIyzuBc5m6Hug1krFELLUNNlBggEFSVLQWAEqtu7vYR05EygemoDCnprMNTEg97LgdBEBRNyNsF/5vUWI10EXu6QqkiBc7Br36xbpF8Tclw9A0hVBks3e6spXwn0TB9ntepplLYh4xaCOY5ZotQXtqySi0jFGNLIjgqFDHxBWJO4gCwxJ4gqU8lmEp5etSXMK0MVRVUldKyA0KCAMSKfB6JSl2qVHsFVEUkaSWgM0RE3JldlmBvA5r4mcwtTJKGXWdAJFgUg1KZHwiBpIYWOoDoSd9NxcMezf77DNJtyte4tcE4FL0EC10qaRSr6SQNaJCMlVNQC2cEtGqCATJDdvsjcLzTUKNN/fXoCFqKZesJAmCdXaKR3gCRcERMKT4JynWV6ZTNVaNFFTXTpCe2KhBcCAGIW5IJv06EeactQzaUMsGFKSTl6lMqVssFdNihDFe78+8SEozhii8vQLeGeYC4R9j9c3l69TUtJzUqrS0XVgrmGfVJMsI7pFhM97EPkrIUs1mcwtSnTVhCZhHIMr3wSmoEoxgllkgaBBxYGQre5JFau1VdYRGKgLSVvRXUB3xPdLbgBZtLYhJwLJZepmKpd1qVqitUbvAKwbUALWTtG1GSd7nTbFmBZC6x5oA0aOQyWeekhb7YpoaVMqSoliAQzHrACzAgm5GxTnHhOX0uUqVKDaCD2bsE1d1vRDAAwxJKkEzubg9OD5VczOdzFJu3puQgWxjQEaRJ0g3GljHdUk/Cx7zJxGKXZjUBVRx2bjvJpQ3DHdWQHcmDp2vEjJYb8wNdIr/wCx9X7PMGpVzNMU21AUNUuD3FQwRswBG/4NugJ8/IEQqFF2ER1uCW/d7BiD9j9eybiVfTTZqeVlQWERLMy928HSt8QuO0Up5emZBq1Upl9FkJsWKpZVEm5AE4kWnG5Ki6RM58qwF8szlz5yEf58HqnDrIvviLqCjSWYkEXJJmPmi+AHPkArt/SMt+q+HCsCRRIDGHUnS0WgzPiPLHAqytGPb5HTiJXMVArm6cyGhpliwMUa9xJOkETbBPmHel7fnjETnI/blH4rfsa+O3Hj9y/jwxL3dN9XqBb/AHwOPAAfc1Duge9J+qL38d/bjMZwGBlqG/3JPD8EYzHoo7Ec6W1iHy9ApHY+9P8AtP4+XDvxf0U+N+9cI3LaxSc79xrf1sO3GDCp6/3rjjaYv8jtZvov9pckOfLlf7XT4i/QBgDz1Vmplfzo6ea/JifwOvFCmPyF+jAXnitL5f4//UuOdS+tbn5l8thPzVHtMi6SJYwCVDQO1INiCDv18vDCpx/i2mtUo0lTs8qV0hkU2pMqPAK2LF29GICiI6l+LZkjh9aNxMHw99wucAz2WftDmKMBabGo1MnvAuoaV9IMQ24M3m0EHsaE7Utm9mWcbyct1jrz7Wq0qs06zBWp0ydBURJanZkZjGqmDGtvSPmMFuB81jKZIdmtNFcDVUvUr1nEB2IDCELGAhdGCrN5jChVBZ2NSoKiVJTtdZa1is6gGVl7vdYCwsIxFy9Oi/vdZnoaW9ILrXzLKO8W3hgTuBAF8b09qYsqN4xcc+PZt8ifnc5TXIR7nTta7EltRJBWYqSSSCSWAXaATJkyO5Q4czVy2mVRSxPRZsDe0xMDxx6vGUq1aq1AVo1NISLtS7MaaTAfC0pKsOoZjvGDPAeKLlqdZAjFKoEM4hj3WFokKJIaJMEC++I7JNcSrA5dJbgZQzb16ykmyt72o9EABth4nSb7nBjh+ep5yuj1ajpWWgygooNwjLq06RD3BnVeLRYYWuGkq1MqYKiTbwJ+WQ0e3DDwjKKappkd/TU0MLHUFIMEdZhx1GrFUui+ZvhTVSnh3xvfna9ub9A99jfL5YUqlQVzrpvpII0yshqbKDGkFlEzJlLEAk4aM3xWl31oRLbvYssjzBLGYmZubYQuAKnuykVAK1xUp1gshNUFgR4KSsgjbvC+mS9GhRElkUwZ2EwCRG3SB16+OOXpv1MUrvLIzKOBuIKzKoWDE1KkGQCSFuYmNzYb+ftMlKtTQAoRTHhtfy+jyGOPEOYKSsotB1QbSJvE+uN73O8478P4gtRiVWbjUReZi1uuoGRjPJTau1kS56KdQm7eO14kDpF//PnjZsjUCgJVIiesR6iB4ycEKFYQTcGdpHUTAv7T6sY+pvexSkySYtuZBk9eo8vHFKk7jGrcZrhgQ+rQF7qj3saZA3F2kGfOLYh1s6atcs7kSQXAQAd0eYABtEzfG/Eslmav3FUQCCAWPQHoJHXpMQMdEy5Vlp1URxeTFyf3D5BfF2N22i2XAlZDiVSiC6OILA6TJiDZbEADoZvb1Y5DjZSpUZGoIzPrZQuok3uTO0zffvdIEarl5Ons9KWjTAmBtC3O0dPr3zNc0RFLL1GLRGlQo9RcxHyEkYMasrYE/EDir3ZF49zBVFD7YqKymQAtKZ3e4ZgNKhbkkAiRjrmObR2VKpVqo1KoumeycOx6EIbEwhvMQd4IOJJ11SBU7MXFlAYr1jtKlyZvICxI8ziHmGoNURAAKqsCrsDUaQbEM2xudpxcqysk229uQMKvsHSuMutILWqOSVUuiVGDE2IUdmFJWTF4kCIiRgJn6mTRWo0VcGme6CS6+BE1G7oW40ggCYjwj5ykrEgqp1WB7UswK/lAyGBUTe2NV4dT0sqwCephzM37pMHpv1I8cNLTVgwKNhVRzvcDtw90y9VErJ78pVwqvO20xY3PzeOFHmLNMaeXp6WAphVkgySCJPkLYsI5ZKQjWXYW7wGqLCAekmNvO/XCVzZTWCVi5UmCTNx49MNo2kPFbiSpFWJXPjCVj8flz/dfDxlm7qezCBzy3eX89Q+hjh44ce4mMdf6ce3yNcRR5yb7cpfFb9lWxI5jqhTSnqY+YYgc7P8AblL4pA/R1sdeayfefj/uGLEs6fJ+Yqe33wO/Av6NQkR71T6fki+/XfGYj8BI9zULfek6/kjGY9Ankc9yzEnl0gUz5o0/2hhw45V7qfG/euEvgbnQNoCP6/S38vD2YZ+Ov3U+N+8Y5Olr/IXNm6j9NckM3Cao7Kn8RfoGBPN9aalDw1fvXG+QzGmihESEWATA28emB3M+YlqPxv3qcc+lD96/Mtk8ibnWByVeQT3dgY++DrBg+w4FZXg9OjljWLVBUzNM0qdBipLdqdCPqhdIBUttcKPGxeiqmhVDxpi8zEdoJ2vMbeeInH+NJXr0aikaKVOINzqBaDaxhWPy46mjNxpZcWZqk87CzlOWMxVJWnQrM4JFkYiQYI1AabEG8jBDM8m16eYoZbNKKL1VBDAgrpvI3jtBGwMXHji0+WqFTLBcx7pqGjWcTluzUkFgFDK5M3KgkDcnxvjr9kOor1cg1RXputV3p3UFimmJA1HT3upB9WNinZXZXOtKTVlZ/kq/PfYqzdNh2dShVLAtTSSlVwsTCsukMJHwo88a8H5XzNT3o0tyAwBRXXxMSbgSRMYuLjfMCpUy4pAEmnV1QAQB71eLXOoQOpt4xy4Nw1qFEhdSUy0veXXoTPwjMao9EaoMqAK5zlJ2Q1Ks6UX1lKtwPMZY96mZnSx06lgTcNBUEmCJi4g748r8QzCZlVpgP6JQaKevUw0yCUkmQRBnw8MfQOc5gyeWU061WnpgkCQxKtuCPOSI6jFSVa1EV9dABghb3PqHfltl6WMxv52OxnVakn2DUqkVTcbZ3v8An+hl5I5EzFMLmKoQuoYqlQ66hlSILADSbmN7Ei029/lNCneAkKAe6twoHyyQb+cYaM9zAcnkqtRkcFRCGBGpoVZOose8ZOoA2PtpfL16tUDs197pgAsSAuxMEk9bwPMYx6RoyqNNbd4HXlUd5DZnM+kd2moi5hJ8fAb7fIcDqfNUCaRn8KIJsIg3BHUx67YhLxuplGYVEYIYN1hGI+ErrI7wPmTaSABgj7uy+YHv1IVBJ76rJA83pklRbfu7ejMQ0dDgl0swOXA1y/F5XSKgPwokAiet48PowRq8wLSTVUqhVJgxeSJFh12t6j0GBlblCnUGrK5grFylSGUGLAOIKk39Ikx4WlQ45lnpVxSzIIYrvOoAFjBBAnfeQNvIYX4GEpbciOTSLK4Jm6WYVjSqOQovYBuh62I2BINp64L0OCEAd1hBliagJJMmR0MSf73srTlkGmdVLT3Td5GkTeJJIuASV6gGxxYuT42rdmkPrbbu91AJliLkLI9IwLgEicZq+iTjL9rNAjUusyRUyRUq0nuiO8R8gAB8PA2HjERq2bKXzFWjSRj8JwG9QEzcRYAm/jtHzWUztZjNcUaX3vTCV2UzdmZWNPrbST545ZDhuSovp1Ue2Nj39VU3v3qhLtInujSD4EYpVKEfmd+WfiNie4kU+PCr/RMvqB7q1q5NJDJiVQA1HvYd1et7Yk8N4DUqKGrV2qkm9MTToDbdZJqbn0mIttjOI8YphQFHfCxCrYG0SB0AkR0wU4bxxCsqjCJHom56epYv8mFlOUVenG357/SxMPE4UuGBAA/ZgidOlYi8eNzYdOgxt2YUsQoICxMd32km+/h4+N9q/HC/ejSrWp6uov3vIMbb+jpPXAWjzDTdipmSvfvsPS9pHc9o9eKVCo3cZBDP5mlTXV2aWBPwJ3tA9QI9uK35jz6sCBT0gsoFoiCPqOLBqZTL0yPhsPOQpACmfk+jwwj801FZWEAFXHhfvAzjZoaWISpsOfOby4v9+on+62HvJZiKa+WK75yYgzP32kfbpY4bxXjQNQvuLztaPnwK8Xgj2+RpiLvN9TVnKXxT+pWxL5of7j8Y/RbA3mU/blH4jfqVsT+ZT9w+P+7Fm+nyfmKv5e+B14MIy9CfxVPw6oCPmxmNOBx7mob/AHJP1R5YzHdRz3tEXgh97PxG6R8L1X9fs6YZOYD3Uj8PCzwq1OZElXtebMN/l+bDJzD6CW+F9WObpS/yFzZupfTXJE/LPNNE0q0os6jaDbaLzffA/mRwTQ0kEaxMGYNrbAz0gi23mZeTqgKpEghVkgDboR6iWB+XyxE5jqljSkCdYBI6wRBPnttjJSVqneO9hNz7/aOYJJjQPnqAYR8nXUMAZK21bbeH7sOWdvkcyPyV/argLlclki2VGtZDRmtWsLEh9QIWwhmpWvKA2B1Y6OiJarPizJWymNXCOe9T0xWcqupi7Lvcd0g7yDb2Gehxr9kvmkZytSNKQKIK6uupmEmOnoD58BqXD+FsDNeqp1qRCt3F7xYDuG0kC9+6p6sMecMOSpmorNrXXRKO3aatJI7b0QB3LkSAT52xdgjfJldwjyXzRSp1O0zTHugBdNjF9VurGQZ3+YiVx/7J9aqGp5cCjTnukj3wAbAfgn1eURFwGfocNKoVq1FIQ6kQOJYKxXvOjRLBV2gAze8Rshl8iVpirW7MwvaHTUapqmoWIIBQJpFMAaSTq6EMcTVxJciVM2zm5uZ6STO3r/8AOGHkhqbZxGqMFVIvIF5AUCbWYjfznEIZbho1MuZrF9GxVgCdJBE9mNMWA39fUBUAv3wPKfDb6fpwJQSVkMpNj79lfm73U1LLK/vSENUIFyxJC2t6KGY8W8sA8hxFcrrajUL01aBMh2DSFGgmfb6NhsZGFXMrbVPXpb+DiXw2uj0yjwZuRO/qHVvDb19MHdxLqNHFle3AbuF8yh7PSXQzEECBc3jUQF1G+8TN9ycb1uC5RqrMpZHMlb9k0+AUnSTF5BPtxtzzzbTPDaOVpElXWkdJWylLt3ojcKNPn7MK/C+PuqgKxKD0lbvLA66WkqJOymPbcTA7XWRW3Z2CmcFTLlSlXWswvSoDHXabD4Qg+c4icY4qWP2yprIRYlwCsQIV7hDtaCDF1JAIi8d4nrpIVACqx0x6IB+DMT4WLW6Dwh8P4sJ0me9aN5uLR1kSPkwYxe0rnLMb+UOK0tDqcstSjq1Ug1VhV1gg6tSidPcQaRp2O++PeEca7MNUTs0dmnS5ZFIJuvdBFhsYgRvuCsPX0GACvd6jSe8YiD4fuHrxHr06lQhkIIjSFmDadpsTgShiylsApO44Z/m19DRKMFJQhldZIiQyyOlgQDva5wJ5CyuWqFmrIr3M6unWQZn99sDeFZ80SVqDTNip6ggg3A8+hB9dxiPy8NFV4bujdukfXGEVBQg1DI0U6kVNOWaLcpvppEgQSQCJnbz69JPkca5uq6oAIFit2M+JjzggbzcnphaocU7ZezJdKahQdLd4jxEghbWi8+OJeZrhwaSmo8kEVJXtRECCpsykfgjqbCSDzHo3SuaZU281sIOYr1KpK6yYIt0vAPqEdPV4Y4Pw8IuoE6iB1veJ2Ntzjypop/CcnpLCW9gQQbGx8L40GeoBYNTSJkG9/liTM+vGlU5L5dhmceJ1ol9J7zCSYF9vqmR7B68COK0IEz8Jeu9xOGXheWeqZQqlCAQ7iXa4sFDDSbXLG1rG4C1x1dNTRJMOseYkR18Iw0IyUsyuViZziZ/S0vnVsM9OqGjSFLIDcgyDtAMW2BkTYjCpzdafzlL9VsMS1Kg03AkEAC429I2EXBMGfX0xkqL9uPb5GxPMBcfrh81RI/Ab9WqME+ZTPYfH/dhfzxnM0dwAh3ifRqzt5z/FsHOYzIox+F+7DSVpU11PzFjvJfBj9r0J/FU/1BjzHPgrfa9Hp72n6ox7jtYTA27iJkB70ImSrzb8oDfrt+7DJx66L8bCxw4dzpcN9I3wx8cPcX4wxz9KX765s20fprkifkmXSvevpAIgECwsY70HfrtbArPks1EAkqCAAd5kdR5AWk9cS8vnV0xrWBALMQqoT0kjvExOkScbZumk0lL0tNTvDSxLEN3V0rEkFhYH5euM8ItSzQ7mkg5kMoyTdesjcbyNjiSqkDafWDhUHC6ZLKRV1U3Iax0NBg6IYsbjePYNseZzI0kGsA6BOrvt5evztbCONnZSfcTJq9hzTKEj0F+Q/Vjp7h/IT+y0fRhR4TRSpWp0mDoao1AATpSCwZiSIJUTpE2IuDj3J5ug5qBg6MsCHCC5MR3Zv9eI6clfpMVSjwG48NH4Kf2T/hx7/J+/van+of8ADhb7CmoLQNIbQzHbX+DJEavLG9SjTDaNMMdli562ETt5YqxP7pDZcEMByH+xX202/wAGObcP/wBgn6Jv8vC8tGmV1C4uJERbe8dMQuJtTSi1UAkCwI9GfCQI/wD5gxcm7JsjwrcNj8Ob8VT/AETf4Ma/yWwNqVIeqk3+DC/QpNSIp+9ueyVqxZZqK1QaoWCAgAKgGNwcdO71PleP3jElKSdsTIrPOwZfhbH7zS/Qn/Lxx/kp+lCn+hP+DAoLTPeDAjxBWPliMajI6yBrAJkga0kgTcSolfO+246FSl9zBhjwC/8AJLdaFP8AQn/BjVeEEEHsaQIuD2cEeHTAPidM0lbS5ZyBopggteZMC5H1YmnJVKTdk4pOulQ9Rp7XXALabhVAbuwAZAvc4a8sN8TBZXtYJPwjVJalSJP4S3+nHtPgqD7zRH9UfXhf4W61WrKVZDRUsYAaQIAHprDMSABt54mKKR702G/eiJ6G9j5YknKO2TIsLCzcHpsIajRt0K/WceLwakJillxO8CPl72BtVEWS0gDcl2H78Dqb1EoDNaFOqo2ilUL6QiQJjUCzMxi5iFNsGDcllJ/2B2W4ZP5KSfudAfJ/jx0Thai4ShI6yJ+Z8B8poamjMjU2I74YkANfYapCxETfHcJS0z0NgdZgn+1hcTT2sITfhqNOqnRYzeTP/XjrR4NSEEUaI0+jBNvVD2tgMuVpEgQfCzOY3N4NvbgdnK1BSwAaEKh2LvALGyqAZdzBMWEC5Aw8HKTsmwO28c2ys7oD495v8eIWY4PTchmy6agQQ15kXG7m1hgJxnKpR00wrPWaAFLst4liYYwqjcydm6Yj8byfZ1qFGk01DUC1BLFW0katzZRBnYxfEV5W6TzBktxB52pOLlbGpTiI6KRFja/jgzlJMTM6SPPe4A6dL/vOOXEcnTDwgBBJKBt7mwEHV6j1jHtGoqkuYk28B07vkZ6G5M4kneCS3Fi23AvFmBzFEggjS1x8Spa3hO3jItsCnHWnsfjf9JwK4i5OYp6pkBgZEfAqR/5PjOCHG3+4/GP6pw0l0ocn5gjvJnCXmhR/NU/1RjMe8Lb3ijAj3qn+oJ+fGY7Nkc57RC4cO57D9K4aOMJKgef7sAuXaKvYsyjvBm0yonSRteTB3+vDYK6fhyfNI/fjmaa2qt0tlzfQzpoWmOmi9CNTvVmkwEk64B6n8BflPjg5m6lMZ+mFJKZSmWYQI+10ix6yyD2na+OWbyyl9YqOpiNSNHr/AInpjU5SmxlqtQkroYlyTG9/pjbC62LzfX4gdN7jvlUZ6eWVpCdnWzFQqp7wAJRCw7zGKcm5MOfHEfjNdHyy0yxFUKJBphGa5MsFgKYNh4Rvvj2nk0BRhVqKUEKRUaQPAR6IN7CMTarIVKloBEGJm/75+fCOcU00uvxDGDs7nDhOe7Q5nOEimVopQQkal7RwEMA2MhWMXicceGNrzeVUOkge+CnTVFVVY1GNrSRIJAFrdTiTw/L00KxmaqhdlLvot0gWjElqFE1RV7UhwIEaxIv0jbyxHUSbSW7Lusgat2zI1HNdu+drzUbs4FJaYJKmtU0syrNngt37mWJucb5fiDLmazlhpyuWNr2OnTTpu3pt36lxI73QECOlPI0FqNUGYZdfpBS6hp8YFwfCccfcGWl/fYDiGEsFtfaOkddoxMcc1b3lfzBq2dMtSetTyGWcnRXqdpUI7qhXJCU1AgAaKZsNpGIuey3a1KVNKtRkr1wppnWKa6eiqygaVBItYRjs3DKBWmO3aafoNraR1gSIW/hGOz5Wgai1DWcuvwjUck+tiCevjiKpFPLr7+P4Dq3YlcL4iKpztcsBSqVOzpgBtMKe0LmAb6VQaj6hFhgbrp1q7qGDUqFJqrgBu+VFlIiSskSOonHfJ0KNGQlQsC06dTaAdpiACekm+NK1CkavarWZHI0kozKdo3AnCXhjbS5e/MOGWGxw4ka65Gj2jsXaqahRwxAH3OmsEaVg6ve49ljBQcQdc1X0HV7loLSgaiz1SopBWO5AqM9thBO8nA5sjRKorV3OgypLv3ethphb+GMbK0dVU9uy9rZwGeDN793vSbwZw2KLya4+LXkDBI34Vk3FXJhWYdoBXzLrIGgsdK6hugVCNAO+ox4T8zxOkXZmqKpa7DSwa/e+FBG43HyXwNpU0Ts9OcrRTBCKC4A1bxAEb7jG+ep06iBdZUAz3QenrG2BPDKSuveY0FKKOXDHX3HmaxqGmcxUhGAklaXebqLSyica5Cu7ZbKUVID5nMEodI7qoBT1gbBiS513PpHe+NtwyNmKzqwghmMCeu1jj1OHKOyIq1Q1I9wyZW8wLd2Cenj54fFHPnfwsvITBI6cVzDVmzOZUOSHSllVCye/MVN/SKJZvOfAjpxCjUbNZGiarltKU3Zu9DGKjsHLGX01ImJEWOOJ4eq9qBmq6iqe+B8KOjd6W3i/txu9Gm1VKpzNftE2aCWtbfVbqLYicVkuu3d/0GCRpxTNVKoqZmKgqVKwp5ZCslBpD64JsxQrDdBq23E3MO44jQVqjMtFBrdhMCgNdUhixuW1AtA8MQPcahXWnmcyFZg7LpMHrJ73e9ZxIfL0i7VTWzBZlKOWVjIIiCdUwfDbE6NrLg1+Pf8A0mGRM5e4lOXao50ivVZlRVGlVpkAky4uXqCWJJOFziYFJgBUDpUrq5BQSCJ6hz0ciMHeEKlFAq16jgE6ZV9IJ3gC0+e+OvE1p1wgasRoYNZG+S+JGSjN2WT9oLi3HrIPHnK54hmmpWzOmx9CkKgKoL2LWZvLSPwhjnx+s1OvWJI90VajU6Y6UkZyB1s7SCfANHUgT+JIlRqT9tp7Jp9FiTJF79ZHnjjxSnTrqqlypUkqw1Ez13F/GcSMl0brn77iODzse5TXTq5wUqjrTpI1ENp71SsxFLUYu7hmJ8u7EY48HrRkaepzTapUZlZUGoCmujUL+mWLd8yfS2tHtUM3aa8zXftAFMkiR06CRv3dj4Yl5HTTponaM4WwmdiZgXjxthZyy68vx6hjF3zA/E6JaqKhaQJknSD6Dj8Mkks3h1nHbjZvR8tR/u4MPXpR6Z/sH/FgXxWmrgMryV1ALoI9IeOo3kbee+FjJuUbq1rosta5J4a57GjM/cqf6i4zHmTWKVIQRFNJB3nQJ+fHmO6rWObLaVccZ27TOpp8ZM49xmLWipMw5h/wm+U487dvwmttc49xmIkg3ZsM7UG1RxG3eP14z3ZU/GP/AGj9ePMZhbIN2Z7rqfhv/aPXfr1xj5yobl3JG0sfrxmMwLK5Ls993VPxj337x+vHo4hV/G1P7Z+vGYzBwol2YueqzPaVJ2nUZ8PHwx77vqxHa1ItbWem3XpjMZg4VwBdme7an4x/7R+vyHyY9HEq2/a1J8dbTf249xmA4oN2eJxGqLdrUjw1tH049/lSv+Oq/wBtvrxmMxMK4AuzRc7UBkVHB8Qxn5ZxsOIVRtVqf226+3GYzD4VfYS7PDnqh3qOfWx+vGDMOblmJ8STjMZiyMVwFbZ6arHck+s4zUfE49xmCkriNs9DkbE42J6dPDpjMZh7IW7PMevUPiflxmMwriiXZq1dhYM197nGrZh/wmttc4zGYmFcB02YM7U/GP4ekdh032x6c7UJk1HJO51G/wA+MxmA4x4DXZ6M5U21vFrajHhtPhjKmbqE3d/D0jt4b7eWMxmDGMeBE2NfC8w5pISzExuSZxmMxmLFFFb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04355"/>
            <a:ext cx="6698706" cy="45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943600" y="2129493"/>
            <a:ext cx="590550" cy="91440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24350" y="2586693"/>
            <a:ext cx="152400" cy="45720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14751" y="3748127"/>
            <a:ext cx="761999" cy="830997"/>
          </a:xfrm>
          <a:prstGeom prst="rect">
            <a:avLst/>
          </a:prstGeom>
          <a:solidFill>
            <a:srgbClr val="FFFF66"/>
          </a:solidFill>
        </p:spPr>
        <p:txBody>
          <a:bodyPr wrap="square" rtlCol="0">
            <a:spAutoFit/>
          </a:bodyPr>
          <a:lstStyle/>
          <a:p>
            <a:r>
              <a:rPr lang="en-US" sz="1600" b="1" dirty="0" smtClean="0"/>
              <a:t>The Great Plains</a:t>
            </a:r>
            <a:endParaRPr lang="en-US" sz="1600" b="1" dirty="0"/>
          </a:p>
        </p:txBody>
      </p:sp>
      <p:sp>
        <p:nvSpPr>
          <p:cNvPr id="12" name="TextBox 11"/>
          <p:cNvSpPr txBox="1"/>
          <p:nvPr/>
        </p:nvSpPr>
        <p:spPr>
          <a:xfrm>
            <a:off x="4095750" y="1792427"/>
            <a:ext cx="3429000" cy="830997"/>
          </a:xfrm>
          <a:prstGeom prst="rect">
            <a:avLst/>
          </a:prstGeom>
          <a:noFill/>
        </p:spPr>
        <p:txBody>
          <a:bodyPr wrap="square" rtlCol="0">
            <a:spAutoFit/>
          </a:bodyPr>
          <a:lstStyle/>
          <a:p>
            <a:r>
              <a:rPr lang="en-US" sz="2400" b="1" dirty="0" smtClean="0">
                <a:solidFill>
                  <a:srgbClr val="0000FF"/>
                </a:solidFill>
              </a:rPr>
              <a:t>                        Great Lakes</a:t>
            </a:r>
          </a:p>
          <a:p>
            <a:r>
              <a:rPr lang="en-US" sz="2400" b="1" dirty="0" smtClean="0">
                <a:solidFill>
                  <a:srgbClr val="0000FF"/>
                </a:solidFill>
              </a:rPr>
              <a:t>Missouri River</a:t>
            </a:r>
            <a:endParaRPr lang="en-US" sz="2400" b="1" dirty="0">
              <a:solidFill>
                <a:srgbClr val="0000FF"/>
              </a:solidFill>
            </a:endParaRPr>
          </a:p>
        </p:txBody>
      </p:sp>
    </p:spTree>
    <p:extLst>
      <p:ext uri="{BB962C8B-B14F-4D97-AF65-F5344CB8AC3E}">
        <p14:creationId xmlns:p14="http://schemas.microsoft.com/office/powerpoint/2010/main" val="329984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AutoShape 2" descr="data:image/jpeg;base64,/9j/4AAQSkZJRgABAQAAAQABAAD/2wCEAAkGBxQTEhUUExQUFhUXGRwbFxgYGBwdGBwfGh0gHB4bIB0dHSgiGholHBscIjEhJikrLi4uHR8zODMuNygtLisBCgoKDg0OGxAQGy8kHyQ3LCwsLCwsLCwsLCwsLywsLCwsLCwtLCwsLCwsLCwsLCwsLCwsLCwsLCwsLCwsLCwsLP/AABEIAMIBAwMBIgACEQEDEQH/xAAcAAACAgMBAQAAAAAAAAAAAAAFBgQHAAIDAQj/xABVEAACAQIEAwQDCA0ICQMFAQABAhEDIQAEEjEFBkETIlFhMnGBFCNCcpGhsdEHJDNDUlNic5Oys8HwFRY0gpKi0tNEVGNklKPCw+ElhNQ1dIPE8VX/xAAaAQACAwEBAAAAAAAAAAAAAAABAgADBAUG/8QANREAAgECAgYIBQQDAQAAAAAAAAECAxESIQQTMUFRcSJhgZGhwdHwFDIzUrEFI0LhJDTxYv/aAAwDAQACEQMRAD8ArfgGUZ0LB9K01LNOozeLKGUGILb+O+wNDg1UrE5jx1DJ1J/aAYj8kkGm/lT8Pyqm+LD41njRPd6gmAJLGVAVZIEnV1xy9J0urCphjmdCnQg4YmITcBrEC+bHqyrX+WtjY8BrDrmv+FY/984MpzyQpPYZkgbnsljcCfT2kgT5jEpOdcyIAyeZiNR95vB+Fv6O1zga/SuHiiauj7QuLwGsR/pfr9yVPD89HnjY8uZg9c2PAjKvPz1cNX88c0IHuHOTuB2MyPEeIv8APjKXO2Zay5HOEjeKFx9XtxPidJ9tE1VIVBwGvG2cM9fch/zxjdeWsx/vv/CH92Yw21ubc58HIZz20RjmvN+ck/8Ap+b8veuvybYX4nSfbQdVS4fkXG4BX6Jm/wDhG6f+5xg4DXvKZy+32ofmjNYaE5qz0AnIZzzimPmtjP53Zo/6Bn5/NCP1cRaRpHtomqpe0/QWU4BmAIC5s2Ik5OTfrJzO4xtW4RmfxeZjw9xINvP3TPz4av51Zzpw7O+2kv8AG0/NjhW5mzx24fm486InE+I0jh4omrpe0xTXgWZWRpzRkg97K07R0k5mYPXHRODZmIC1fWcqv+dhnHMGd/1DN/o1GMPMGeFxkM3/AGU/w4D0jSHw70HV0l7YtjgOZ3iof/aiPX923xzHL2Z/259WWW3/ADxhpXmXPR/9Pzf9lI/VxCqc85gAn3JmBpMEkJA/u/PtgqvpHV3omrpe0/QCDgWZv3MyfVlE/wDk460uEZoR7zXME2OUT5P6VOCv8+80NROUrwhAayCCdge54Yk5TnXO1CdGSrtEzdeh+Jf2YLr6R1d69QYKXD8i9U4LmtjTrz4+5KY+jMx82OQ4HmetLMD1ZVT/APs74aTzJxGb5DMf3f8ABj1uZuIDfIZgf2f8vC/EV+rvXqHVU+As/wAhZkknssyB4e5Ugeqc19ONzwLNXilXM+OTpW9X2xhkXmrPjfIZiPZ/lY6LzTn/AP8Az8z/AHf8rB+Ir9XevUmrprcLC8uZq3vWYt/utK/mftnHi8t5obUswel8rR+X+k74ZqnNHEemQzHtH1UsapzNxLrka3sifnp4nxFbq716k1cBXqct5m80sz0uMtSn5szGNG5dzF/e8yPIZWlHz5nDW/MXEj/oNePWn+Xjw8f4if8AQq8fGQf9vB+IrdXevUmrh1ioeXsz+LzHl9q0v/kb+ucety5mYA7PMeZ9zUb9f9Ywxvx7iG4ydYRvqZIH/LxGPM+e06zlm0fhal0/L2cYmvrdXevUmrguIAXl7MyPe8wQP93pCfXFffHdOBZgfeq0eBytKOv+8YKHmjPBipy1QMBJBZRA/R+eOL8y8QaoEGXcmNQGpZ03v6EfBPyYmurvh3oGCHWRl4HmCpHYVul/clGRH/5+vW2I9fhdVSwZOzZab1AKmVpgOEWSJWoTOw9uDvDOZ8y9Q06lN6cBiGJUiVRnCkaBMhT1wb5nSXAt9wzN/wCoMJ8RUUlGQ2CDWQI4TpNGmezpCVB7qLF72kbYzG3A6QGXpAExoHpb3ufnx7juU2sCz3I5s0sTEvkt9NGrbdN/WzD9xHtw7cx1x2uWkb1UE+B7Snf5sIPKbRSq9O7Pztv8gw4ccMtlT/tU/Xp44Okr/JXN/g6tH6S7AplgBSVQACy2GoEmNLC1wmplB84MgRifS4jThxVpa3JuQ0HcCNTMtwVFxcbWiMRuGHSlYdkDqpJpKkkzoBJYzCQxJ6bzgNxpWApU6FR6RrMo1CQQrlRcWAi/hvO98ZklKVh3khqyuptHvaLGoI3aLrIZrIGuyiN4719xfEvsRRqrTbSnaRCU3bVY/hMJiTsIuZvOK9o8m5lnLJmM02loVwKe6mLE1QRgoeXOIbHN5w+Z7KR/W7QkYMqMfvXiV43wHXL1KXaAUi+rVpZGYkEXkwSdMR5Ha18TVOYOuadCzwnfN0m7Hu+lp6eNtrmvW5d4gt/dOa9cUvnMnHX+b/ED/pWZJ9dEn6cKqK+6Pj6Ecnw995aSUh4DGwpjwGKvXlfiMf0nMR8ajjX+aXED/pOZ9r0xgqkvuXj6FbTfv+y0io8MeFB4DFYJylxL/WsyP69Mfvx6eUuJTfNZr9JT+uMHU/8ApePoS3vL1LO7IeGOOZp1LdmaY7rTrUkzbTswtvI9WK6XlDiEf0vNeyon0ztjc8pcQ/1rMn1PTwdT1rx9Cdo9vSrCL0Y0jV3WmYvHe2nb+DhOp0EJWeyC1KkJEAiNg8o0gyIBM3HliG3KPEP9bzO34ynjivI+dt9sV/EDVS38fXODqV9y8RozsG87q05ntNBQVFBCVBqLQsSDSuZgSI9UiTpy/raq/ZmirMAQSmoEDoCrr3hImx9e2A/8yM6Z+2K97kFqV/OOvrxqvI2cViwrV1bqwakD8vXE1cfuXiNjH33FXIWatMEatUU5BkQvwhEG/ngjRpwqhyCQBJiAT1MSYBM2xXDcnZ8gg5nMmf8AaU/pjEZuRc6fv2ZPqrJ/AwmrT/kvEF7lq6hjNWKs/mPnvx+aP/50xoeR89P3fNT/APcLPyYOrX3LxFsi1gwONTTHgMVUOS8/+Pzlth7pUfN1x6OTM/sa2b9uYTB1S+5EsWbmNVtGj0hq1T6PWI+F4dMD89WqBKnaaNIcR2c6uzkST+VE7dLjFfPyRnRvVzn/ABKY1TkvN7drnb/7xTODqo/chkN/EOwNMOtMLLFdYkRAJkspGoHaGME2OBnEOENSpqyNQKMB3WGhXtMPTMofGRoI8TsQbcj5s3NTO38MxT9XTHGryHmY9LOMN/6RSMed9jh1Tj96DjfAMZPMBDUZ8vScsWJLMjEKTqIOmSQDiPTqqZjusEOlVJ1Bj8BUAjQV1auvgLRhWzfDqtEKxq5gEVlptTqOrDvKzTIEbL/5xYXBStOoqgAlqcwCAbk7AwDEEETP0YrqxUN9x4tsAcQYmusaYkwVLGQaGYudVwfL1YNc1iGT81mP2c4CZ1IrpGiCWPciPuGaE2JEyDaTG2DfOYgqRv2OZj9HiP54cvUnEFcvf0alf4A3nHmNuXB9rUrR3dvC5xmPSU30Ucya6TK/5RJ7Kt8UezvYfePUhFAjpUT9pT+vCXyuPtarH4kj/mHfD/xqh9x+On7SnjhaV/sJ9b8jo0fp9iImpSjqqhZSmPRI1MQB2jH4QUERvfHvM1KkKuU7EmRVVHu0DQUAABsLqQY6g+GGHg4SAK0aGoqFLWBO7Ceh9E+zywA4yKfaZQU1Kn3QGYzMsWQEFpOqBFxbGWm+n3/gskyfzAhHC3NOo6MpdiVYqSdTkCRHtv0HlhEyGWzDlR7ozMH/AGz+E/hesYfuZB/6VUgfBqT/AH4/jyHhcFwGgpNLcd9R8p0xPhDD58b9Ftg7TJUV5MG0uB1menT7bM6ncLBrVOoJJ9LYBSem2NM9y9maFUU3zFcllZlIrPdQQJibETf2YaOffe+xpqxSpdwymGBJ7rCfwWpkkeAODfN+WGd4TSz1KVr0V7aV3BHdrJbwIJjxTwnHQjBMzSeGxXdHh1YHvVswR+eqD/qwYyPAg4/pGZB/P1I+nEjkzmBM1FCqo90QYhRFQAEkgAWYAElfaOoViXJBSYscTAluBib3inn+V6ijUK+ZK/n3Mf3vnwPfglT8dmf0z/Xh/pdyYuGEEH/zgS+cpglRqjaCOn7/AJsSy4AzFuly8x3rZjy9+f68eryy8iauYg9e1f68NGWcK0AHTItYiD4YmrmUDabX6HpP0berEsiZi3S5JJ3q5j9M3146ryF4Vsz+lbDlRz6iATY7WB/dPswXymepdZHykH1XN/LEtHgC8itzyAfxuZ/StjnT5DJ++5kH842LfRqZEyI8f42xypVabE6TMAnYx/4wcMeBMUuJVX8wD+NzH6VsZ/ME/jcx+lbFx0MoCoPjfG/uJfDB1ceBMcuJTP8AMI/jcx+lb68Z/MI/jcx+lbFze4lxnuJcHVw4E1kuJSzfY+n75mP0rY0H2OR+Mr/pDi7PcS4z3EuJgjwBjlxKRb7G4O71j/Xx6v2OQPh1v7ZxdvuJcZ7hXBwR4B1kuJSFT7HgAs9YeqocCM5wd8qy1Eq1tSMGEuSO6ZgjqD4Y+gM1kl04q3n2gAj+rCunG2winLiBeeFOld5OaoH5aVT6sNdYZdSnZkaBqptuSL6gwYye60meknC5z00FDv8AbGW/ZVBhkpspfMK1JVdpUQvebVIJsTqGxm3W1scCq+gjqx4i3xoEVqOqn2Z03W34rNye6YvvbxwW53aNP5mv+zwM5tUrmaQNyEQGPHsM0CcFOcVus/iq36mJ/KHL1JxBXLkHK0T+QOkfN0xmJPAKX2tQgR72ny6RPTxxmPRwksKOdNdJiByd9wq2+9z8lSfrxY3GzPYfnU/aU8V3yp/RqoM/cWIvt3p26Tiw+Jg+8/nEP/Mp44Wl/XXNm+iv212BbJ1GTJBgwSEU6iuobCbdfDETnVYq5HYntR5fCTp022wd5eH2vT+Iv0YDc9H37Ibfdv3pjHT+fv8AMaTzIXNH/wBKrWHoPP8AfA/jywI5XMrQY3JqIAY6B0MT5x8pwY5nH/pNY/kvPyuPo+jAXkzMDsaM7dpSPjdWQ+y8T68dLRnal2szyzmwpzbwTN5vNmpRol6NI9nKskhljVALAnS2rodyIO2Cv2Js+yNmshWEaG7RFYfBqemsG8BiCZ/DOA1PmTN0QDTeFZmZlKKRrZizTI1XJkX2OGjgRpcQqUM05FHO0baqdhUTYqVJOpbm0yszN8bqVeEuhvG0v9PrUo617OrdzFLgnJtTJcfoIo95mrUpNc+99m66ST8JS6qfWD1xH4PzDVR6tKqAzF3bSd1csS4U9Dqmxt8s4u9lUEOwEoCNXgDBPsOkfJj5xzlftKrVbg1aj1B5BmJHqO/zYXSptWaZd+k0oVMcZq6y8yzK1N+wSsyFVcSJ2vtfpO94m3WwW87cmB9E4J868Wc8LyCC5qIHcfhLSQCI63ZXj8nCXluKr2ZZWPciQb2Ph5eo+zGiMLxuc2o1GbjwbGvIt3lBttPliXm+DLVgoxWoLQdjO8EberC7lOKoYZTcdCb+seOG/glSlWBaY2mN1PmMI1YiYBo5sMNDzqXa15Hj68TMvnHHn59fbjnzZkzSzAdSCCAwgDqBcx43/g43yPE1eSVgjfxxCMM5edOoxifwwliRNjGq/Tf2YgjML+FjbKV72BvYCPl9v/jBFLAom20Y3xzorAGOmLFsK2ZjMZjMEhmMxmNO0EgSJMx7N8QhviNxDOLRptUf0VBJ9QE4gcd4nooVHpmXRKjqLiTRPeWehkR19RFsKtbnGlm8vUp1ENNyocLMq6AjUQ0C4BupG3iJiqpUSi7bS2nRlLO2W8ZeCcw0s7QarSDgKxRg4ggrB6EgiCDIPXFf/ZB9BvVgv9iN/tPML+DmG+dEwI+yD6Dfx1wyd4XFmrSsCeej6Ej7/lv2dW/zYecy0VqI7QrqLdwLIeBNz8GN74R/shNZT/t8t+pVBxZKbA487VXRj2nTTyETndR7rpj8mf8AkZv6sd+chZD+RU/VGOPO39NpfE/7Gcx35zUwnxX/AOnBXzQ5epIvaQ+Vv6JQ/Nr9GPcacu2ytCw+5r4+GMx6GLeFGKXzMQOUGmlU/Mt9O3zfOMWPxb7x+cT9pTxXHKdT3lx4Umt63bFi8Xeex6d5T/zKeOLpf+wubN1H6a7Bt5dpxl6X5tfoGAvO/wB2yX50frJg5wEfa9Mj8Wn0DADno++5GPxw/WTGCm/3O/zI/mIPNJ/9JrD8h/1m/j+DhX5So9pSp0lJ1NUVQOh1FfbaJ8PaMNvHqOrhjCCQ2qQo73psDHnBxXKUa1OlUVoW5CrbVpudQi+kqDBNzBOOvokXOl2solJRqX6vwWlxrkWqlMsK1IgAXIZfIW715JAv1jHPjXBiVzFVGEoKTTLa1OnvGxAXuhW69YicI/LvFiaiipmKopkAmnqJ11AwpqiITp1szq4kQNLE+ji0+G57VR11VIotTBEDvL2W6PAkuNJmJGwG97K9FQfRL6f6hWkk5O9urdl+bCHmebs0KT5d68o66GZxqZQbE6gQSI8ZMbYAVU9/cREGFG1hZTeN1gyYmZ64n8+5ajSr01pa4qIH0NfQNRAAInUO6YvtFziTmKIbK06hGl6UI5NpRiQkz1UgD1VFHQYqmpYbSOrQrUtZigrJ9mb4/jtLdy/LOXYZVqirV9z0glKYKCyy4GxY6RB6dN8As7W4HQr1Q9PLGqTFULSNQKW3DBVKoSRcWvvc4Q+BcZr5YnsmcKRsSdO+4TafO2+GI1shnoXMo2Xri61kZmmerEzIIt3wRFgcbaWkQl0dhxtK/Ta1O810lx/r0GzKZ/hFCn3HyNJG6A01mbGRvPQzgBxjhy5ZqecyYJoOJYSYhhIIBEhSDOFrh/I7Vs9FRBVo0zLlSNNVb6N2spiDNyAQJ3xcSUXYAVFpquxQSwjpchY9Wn240SVzmp2Ks4176EqpNwdwYMRYnYb9frxD1FGHmO8LGPMQf39MWPX4YtJyFUdmbjfSPEeQwh8Uo0VqVEQMAjVFmwVSizAF7Metuvjim9nmWpXWRrl64YTYAX3ODXAsyuoawVtafKCT7AZjzwi/ymBKsAFmNV9ut43+jwxPzPM9dalQ6xKpmCG0rBcvTSQNNgEYiMJOWEeEMRdfutBadmC+0iR8oI9pxDr8aRRMGACT/UfQ49ayD59MVVS4/mGNSKshK3DxYAd1yQenXu33kYH1ab9m9JnJI930gSSSAVWoOv5Nh5DCPSJBVAuSrxYLJMaUqqjn8lwNLeqWEnwBwvcQ51oU30Cr3lzSU4Gog9oBIaBb0mieoHhisM7nT2GbcM06clVHnqpsTabA/TGIvEnC5nNyI0ZigfVeoJ9e0+eBrJN7feQyoxRZ1T7IlBfQNSqFzDLIEDSdNu9EwaoA9WAqfZEFSvSFOmQpzenUxNi4CxA3B7Q7xfCLXoFVrmZ05lIO0nudPOPlGMLim7Pf3viFN48QCp+lfnwt29/vIfVxW4P1udsxWAXRSh8w9JoDSFq6EaO9YntPl9uOeR4fVFTK0qqNSclggYH4dNgVB2KzP8C4FVAAaIjPrB8ATT/eAfacXXQq080q9okOhp1FM6m1SR3bALIRgREGTO5w8IYosj0lUXh+735gf7GNJ6a56m66GSuNQO8mmvyiIM+fhGA/2QvQb+OuDnM3EHAqtTYo+khSt70naQ0AAghT6tLeBOKu4zzBXddNQhgzBZ2Ppb+fpAf1caPljYyN425DFz/B0f8A3GVFh+RVGLHoeiPV+7Fc/ZA+BEf0nKj5EqDFiZYd1fUPox56t8se3yOjuEjnY/blMfkn9hnMSOb79mPJvoGIfO5nOUx00/8AZzmJHNNSey+K/wBAH78N/KHJ+YY7yFy449y0Pza9B4YzHDl8/atCAPuafqifnxmPQR+VGOW1iNyiD2VQ9Oxb2y7D5RGLD40b5f4y/tEOK85OqTTqg9KLD+/P/UMWBx6p9wI/CX9ZccXS/wDZXN/g20fprkhw4Zm1p5eiWMSKajfcgRtgJz3etkt/uw/WTHWnmQctSWX1J2JIVtJvp+VfH1HwwL5qzq1KmSK3UVoJ9TL8oxgpJ6zv/BY47yfxLLipw7s2JAeQY3u7C1vP+JwE5e5GOaCilWCZajqUtGpmJAZgqgxMu1ybTsYwYzpP8ntAVrPpDGFJDPAPlP8AG2K8yWaz9VFyuVrtqqE1K9btStMuz91FewAEj0PSd23ABx2/09ft362Ya7zcVvCR4rlqVSmlGkki4ohlq1XIJIerWE0xfanTV4jdcOHAuO5rNaXqUqeUoo7KS9SoGYLFQ1ApQalWDudJJj4ONOTeC1qYWpWqtXrJqWsKj63hho0Jrg6A/diRJJI3BbjzDn6KGsK1TMCoFC0kQoULgsCydn3kIqAiC0nSNyCBfVlnsBTpydlF36gNzVmKdWq9dFFdKDamqUQ2lqdLV3JAInSVl1/BmygBQ/COaXQ1Tm8zQqZZlKoEHvh1EEQtFkqUx3RIqMvgJvh14Hwr3RlexSlWy6il2bUWTszUIhmqyVDd86k7zFTediMRc5y3l1oMr5UFxoQEIDUspVJ1KW0i3rIAJwHKK+aJZab6MZWtuvtAXD8oazolKrSJrknLpSNVtaqD3mNRnNBZVgZGrUr/AARJn0uGVqTaGosHmCCylu9td1B0d03mIHQDHDm7KDLPQfKF6dWkgJKmCBGmBBixRpUKBcyDN+PFed8xmcutN6IrV6DCozqB36VSm9KojqsESKnpIItJAiTY6Skk1kCnpc4Np5tbOp9txt5X52FJxRYhkGp6rLVpVVUaTATs2YjvAE7QTtcnDdxbm2mabiizBxC6ijQpYqBPd6gmPGPMTTFLluvQoO+TZaKzD1u1LVoBHdDCigpoTEqIZiRqOm2GCrxTsx2dRQftpUOoj4AUAMq6fvrBrSvpdDhXOytDMomnKTlPaOtTnM1AzCmy6UZTTYXZnYqpHq0HcdT0iU+vnkatUJ7qOWYA9NVMW9hYeuMQMlxJjUXX3WqZlpB1FvfHZk3ELAYEA3hTiNnq3vZBYgFHZW2IlfH1zvtGKm5YukWU4qzsQ+J5ZkYzdSSfVPX5IvjvwLL9oqgzcZgf2qVJh86n5cSqrLmaJhwKl1IsD2iBpUgt3QYYbkQyj4WB/KrxRR+9Id7qSLe5kJ9YEAkdQDvME1ZYshqSsElhUrwI964ezdZKKT9I+YY6Z+orPVTWoYVq9TSTchqWiy7+kCfObTBifl8i7oaYKGpVo0IWNHcVJHeJ0kgliZIkKbGYwWznBshWyVavQZatWiK1UVFJ7pqM5I8GAKle94T5YrVNvNjSqJOxXldopVFYhQ+UyoEnchBAAFyfS26XxnFMzqzWaax118vERF2e/mtzHsw78m8EXMspYJ2JytFXJKsbIZs4kNoqLeIAPWbgPsgcAGRr+9qezfsXUSTdHawJvvBg+qdsOotK797CYk3YHcQpnTmRaDnUIPrmPmX5/LGnF698xpIA90NdjedKlf63pR1jEjjIAp5pbB1ziQJ3ie8PKwE+Jbwxyr5ik7utYvpNWm3cA7UempKz3YHdknoZwsVmr+9gzas373kcVdSvLCTm6bRbYlRt0iB8mLH4fxh9Kvl6CVULUadQdrpqFhAkKRClW8SAQZvhb5e4BRq5U1XpNWYOwRadbROlgbhrJBUkADvAki7wW/7HSJ7+jUKlKsakN2mk6ReFVwFL+iWmPhDptfBOOSMtdRqZvcZxbMMtKrlxQqO7PmYiAmhmZpk+lPaaNNp0kiIkVDxJiRTLBlYlZBFwdUG3xhiwuD8yLUq5irpq1G96ZaK94qDQpyQpidNQMTFiH1EeCVzLmO2rPUKtTqdquumwNrKAVJUSp9K4BufWXTxElHCM32QlDBB0OZyw/uVAcP8A7o0mksCGtOoCIWdjdtumK/8AsgvGk+GZy/zI/wAuGnMcR7ySnoODqa8LpILgxtEjpEiccCt8se03xWQu89P9u0/ij9jm8deYnns/VU+cDA3mnNGpmqLMhQlZ0tuB2eaufAxfBDmL71Hn9C4P8qfL1ItjInL5HuWh+aT9UYzGcBqzlqER9yQW8lAJ+UY8x6GN7IwSebEflJveavo/cX9fp9fPb2Rh148LUPzi/rLhF5Zjsqm96Lbn/adPAQfmOHvi57tLxDj5nTHE0z/ZXNnQofSXJBWnk6nYoylwoVIJ70lwLAC4AO8+A6XArjWWZKmU1ax7+FAZgVgFboBsL7eWGzJZc1Mkig30od2G0HdSDgLz2Iq5P88PpXGOlPp25/gsZI4hS1cO0nSdRiDtHatIPr+f5Md+XuXDQy9SplyUHZOdGltc6ZiQTLA+E9OonELijn+TKgW7aX0j+u/U2HyX8RE4h8lc1BcqtGoydpZFMsaQUd5pcU2XXpXSEGo26DbsaEk6WfFmGrKUZ9E3zv2RFoNUzFINU7QBVRx3VcM51OwY90KwhQZY/gxhC4B2mazqO7gxUpPVZzEgOot0Fhtaw8sMfHuT6mScNUcNTqvCtrRabEKWuCrm4k30ieo3xty9y871lp92mtRGqNTpsweACiwhLTL6QXKadOxvjVnfMscqcYt0u2/lxDPK/H6FHPspql6VSrWqK5emFpmo8lTFQioraViIKkdQ7YKcz81CnmWanWohaa09I7UAVWFTWylCboFeQ6wdSML7Y5DhWSyr9lVXtsw3eFIt2iU9KllDwVUO5WQoEzaYvivOIV1p1q9OgU0sRVYKNIQt97AEAaS4SF1bLAkHDSe4zU1ZqT2E3mStTqVm0OsEehSSozFoXXE6FbvBtnJMk4N8o5ynl6NGrTRGNeuKTh9HaMjOihx35RVMkQGE6pA9IKnDkekWNRJc6TqD0hTRY099mV4MH0RcnT1EFg5kzOXotlAKVWpVrCmxft6tOCSpBVQugXMWCsIuonCwS2o0V5trBy8PfEZOMJSDvl1ShTp6y6tXrFKQQQGIHfliSwXymwAgyMnmeE0patnMvWqGSTTMqC3pWQtJMCdRMwLY04Lnsrm81lXCUayBCpZwvcd9u41JdRJRV1Am5gebnm+JZah3O6CI7tNQNz4DaN98Y6+GG1tX4FEm5WtmLNPjfCFjs6bVIIjRlqrCdpnRpBjCPzVnKdZqzItSlSIMaqRVlUIZimdMwJtMHFoZnmpipNJAADGp7KNoPtnCXms3RrVGZga7NMgegRBUgmDIAYgxjPTqwTuk+1lkIyzuBc5m6Hug1krFELLUNNlBggEFSVLQWAEqtu7vYR05EygemoDCnprMNTEg97LgdBEBRNyNsF/5vUWI10EXu6QqkiBc7Br36xbpF8Tclw9A0hVBks3e6spXwn0TB9ntepplLYh4xaCOY5ZotQXtqySi0jFGNLIjgqFDHxBWJO4gCwxJ4gqU8lmEp5etSXMK0MVRVUldKyA0KCAMSKfB6JSl2qVHsFVEUkaSWgM0RE3JldlmBvA5r4mcwtTJKGXWdAJFgUg1KZHwiBpIYWOoDoSd9NxcMezf77DNJtyte4tcE4FL0EC10qaRSr6SQNaJCMlVNQC2cEtGqCATJDdvsjcLzTUKNN/fXoCFqKZesJAmCdXaKR3gCRcERMKT4JynWV6ZTNVaNFFTXTpCe2KhBcCAGIW5IJv06EeactQzaUMsGFKSTl6lMqVssFdNihDFe78+8SEozhii8vQLeGeYC4R9j9c3l69TUtJzUqrS0XVgrmGfVJMsI7pFhM97EPkrIUs1mcwtSnTVhCZhHIMr3wSmoEoxgllkgaBBxYGQre5JFau1VdYRGKgLSVvRXUB3xPdLbgBZtLYhJwLJZepmKpd1qVqitUbvAKwbUALWTtG1GSd7nTbFmBZC6x5oA0aOQyWeekhb7YpoaVMqSoliAQzHrACzAgm5GxTnHhOX0uUqVKDaCD2bsE1d1vRDAAwxJKkEzubg9OD5VczOdzFJu3puQgWxjQEaRJ0g3GljHdUk/Cx7zJxGKXZjUBVRx2bjvJpQ3DHdWQHcmDp2vEjJYb8wNdIr/wCx9X7PMGpVzNMU21AUNUuD3FQwRswBG/4NugJ8/IEQqFF2ER1uCW/d7BiD9j9eybiVfTTZqeVlQWERLMy928HSt8QuO0Up5emZBq1Upl9FkJsWKpZVEm5AE4kWnG5Ki6RM58qwF8szlz5yEf58HqnDrIvviLqCjSWYkEXJJmPmi+AHPkArt/SMt+q+HCsCRRIDGHUnS0WgzPiPLHAqytGPb5HTiJXMVArm6cyGhpliwMUa9xJOkETbBPmHel7fnjETnI/blH4rfsa+O3Hj9y/jwxL3dN9XqBb/AHwOPAAfc1Duge9J+qL38d/bjMZwGBlqG/3JPD8EYzHoo7Ec6W1iHy9ApHY+9P8AtP4+XDvxf0U+N+9cI3LaxSc79xrf1sO3GDCp6/3rjjaYv8jtZvov9pckOfLlf7XT4i/QBgDz1Vmplfzo6ea/JifwOvFCmPyF+jAXnitL5f4//UuOdS+tbn5l8thPzVHtMi6SJYwCVDQO1INiCDv18vDCpx/i2mtUo0lTs8qV0hkU2pMqPAK2LF29GICiI6l+LZkjh9aNxMHw99wucAz2WftDmKMBabGo1MnvAuoaV9IMQ24M3m0EHsaE7Utm9mWcbyct1jrz7Wq0qs06zBWp0ydBURJanZkZjGqmDGtvSPmMFuB81jKZIdmtNFcDVUvUr1nEB2IDCELGAhdGCrN5jChVBZ2NSoKiVJTtdZa1is6gGVl7vdYCwsIxFy9Oi/vdZnoaW9ILrXzLKO8W3hgTuBAF8b09qYsqN4xcc+PZt8ifnc5TXIR7nTta7EltRJBWYqSSSCSWAXaATJkyO5Q4czVy2mVRSxPRZsDe0xMDxx6vGUq1aq1AVo1NISLtS7MaaTAfC0pKsOoZjvGDPAeKLlqdZAjFKoEM4hj3WFokKJIaJMEC++I7JNcSrA5dJbgZQzb16ykmyt72o9EABth4nSb7nBjh+ep5yuj1ajpWWgygooNwjLq06RD3BnVeLRYYWuGkq1MqYKiTbwJ+WQ0e3DDwjKKappkd/TU0MLHUFIMEdZhx1GrFUui+ZvhTVSnh3xvfna9ub9A99jfL5YUqlQVzrpvpII0yshqbKDGkFlEzJlLEAk4aM3xWl31oRLbvYssjzBLGYmZubYQuAKnuykVAK1xUp1gshNUFgR4KSsgjbvC+mS9GhRElkUwZ2EwCRG3SB16+OOXpv1MUrvLIzKOBuIKzKoWDE1KkGQCSFuYmNzYb+ftMlKtTQAoRTHhtfy+jyGOPEOYKSsotB1QbSJvE+uN73O8478P4gtRiVWbjUReZi1uuoGRjPJTau1kS56KdQm7eO14kDpF//PnjZsjUCgJVIiesR6iB4ycEKFYQTcGdpHUTAv7T6sY+pvexSkySYtuZBk9eo8vHFKk7jGrcZrhgQ+rQF7qj3saZA3F2kGfOLYh1s6atcs7kSQXAQAd0eYABtEzfG/Eslmav3FUQCCAWPQHoJHXpMQMdEy5Vlp1URxeTFyf3D5BfF2N22i2XAlZDiVSiC6OILA6TJiDZbEADoZvb1Y5DjZSpUZGoIzPrZQuok3uTO0zffvdIEarl5Ons9KWjTAmBtC3O0dPr3zNc0RFLL1GLRGlQo9RcxHyEkYMasrYE/EDir3ZF49zBVFD7YqKymQAtKZ3e4ZgNKhbkkAiRjrmObR2VKpVqo1KoumeycOx6EIbEwhvMQd4IOJJ11SBU7MXFlAYr1jtKlyZvICxI8ziHmGoNURAAKqsCrsDUaQbEM2xudpxcqysk229uQMKvsHSuMutILWqOSVUuiVGDE2IUdmFJWTF4kCIiRgJn6mTRWo0VcGme6CS6+BE1G7oW40ggCYjwj5ykrEgqp1WB7UswK/lAyGBUTe2NV4dT0sqwCephzM37pMHpv1I8cNLTVgwKNhVRzvcDtw90y9VErJ78pVwqvO20xY3PzeOFHmLNMaeXp6WAphVkgySCJPkLYsI5ZKQjWXYW7wGqLCAekmNvO/XCVzZTWCVi5UmCTNx49MNo2kPFbiSpFWJXPjCVj8flz/dfDxlm7qezCBzy3eX89Q+hjh44ce4mMdf6ce3yNcRR5yb7cpfFb9lWxI5jqhTSnqY+YYgc7P8AblL4pA/R1sdeayfefj/uGLEs6fJ+Yqe33wO/Av6NQkR71T6fki+/XfGYj8BI9zULfek6/kjGY9Ankc9yzEnl0gUz5o0/2hhw45V7qfG/euEvgbnQNoCP6/S38vD2YZ+Ov3U+N+8Y5Olr/IXNm6j9NckM3Cao7Kn8RfoGBPN9aalDw1fvXG+QzGmihESEWATA28emB3M+YlqPxv3qcc+lD96/Mtk8ibnWByVeQT3dgY++DrBg+w4FZXg9OjljWLVBUzNM0qdBipLdqdCPqhdIBUttcKPGxeiqmhVDxpi8zEdoJ2vMbeeInH+NJXr0aikaKVOINzqBaDaxhWPy46mjNxpZcWZqk87CzlOWMxVJWnQrM4JFkYiQYI1AabEG8jBDM8m16eYoZbNKKL1VBDAgrpvI3jtBGwMXHji0+WqFTLBcx7pqGjWcTluzUkFgFDK5M3KgkDcnxvjr9kOor1cg1RXputV3p3UFimmJA1HT3upB9WNinZXZXOtKTVlZ/kq/PfYqzdNh2dShVLAtTSSlVwsTCsukMJHwo88a8H5XzNT3o0tyAwBRXXxMSbgSRMYuLjfMCpUy4pAEmnV1QAQB71eLXOoQOpt4xy4Nw1qFEhdSUy0veXXoTPwjMao9EaoMqAK5zlJ2Q1Ks6UX1lKtwPMZY96mZnSx06lgTcNBUEmCJi4g748r8QzCZlVpgP6JQaKevUw0yCUkmQRBnw8MfQOc5gyeWU061WnpgkCQxKtuCPOSI6jFSVa1EV9dABghb3PqHfltl6WMxv52OxnVakn2DUqkVTcbZ3v8An+hl5I5EzFMLmKoQuoYqlQ66hlSILADSbmN7Ei029/lNCneAkKAe6twoHyyQb+cYaM9zAcnkqtRkcFRCGBGpoVZOose8ZOoA2PtpfL16tUDs197pgAsSAuxMEk9bwPMYx6RoyqNNbd4HXlUd5DZnM+kd2moi5hJ8fAb7fIcDqfNUCaRn8KIJsIg3BHUx67YhLxuplGYVEYIYN1hGI+ErrI7wPmTaSABgj7uy+YHv1IVBJ76rJA83pklRbfu7ejMQ0dDgl0swOXA1y/F5XSKgPwokAiet48PowRq8wLSTVUqhVJgxeSJFh12t6j0GBlblCnUGrK5grFylSGUGLAOIKk39Ikx4WlQ45lnpVxSzIIYrvOoAFjBBAnfeQNvIYX4GEpbciOTSLK4Jm6WYVjSqOQovYBuh62I2BINp64L0OCEAd1hBliagJJMmR0MSf73srTlkGmdVLT3Td5GkTeJJIuASV6gGxxYuT42rdmkPrbbu91AJliLkLI9IwLgEicZq+iTjL9rNAjUusyRUyRUq0nuiO8R8gAB8PA2HjERq2bKXzFWjSRj8JwG9QEzcRYAm/jtHzWUztZjNcUaX3vTCV2UzdmZWNPrbST545ZDhuSovp1Ue2Nj39VU3v3qhLtInujSD4EYpVKEfmd+WfiNie4kU+PCr/RMvqB7q1q5NJDJiVQA1HvYd1et7Yk8N4DUqKGrV2qkm9MTToDbdZJqbn0mIttjOI8YphQFHfCxCrYG0SB0AkR0wU4bxxCsqjCJHom56epYv8mFlOUVenG357/SxMPE4UuGBAA/ZgidOlYi8eNzYdOgxt2YUsQoICxMd32km+/h4+N9q/HC/ejSrWp6uov3vIMbb+jpPXAWjzDTdipmSvfvsPS9pHc9o9eKVCo3cZBDP5mlTXV2aWBPwJ3tA9QI9uK35jz6sCBT0gsoFoiCPqOLBqZTL0yPhsPOQpACmfk+jwwj801FZWEAFXHhfvAzjZoaWISpsOfOby4v9+on+62HvJZiKa+WK75yYgzP32kfbpY4bxXjQNQvuLztaPnwK8Xgj2+RpiLvN9TVnKXxT+pWxL5of7j8Y/RbA3mU/blH4jfqVsT+ZT9w+P+7Fm+nyfmKv5e+B14MIy9CfxVPw6oCPmxmNOBx7mob/AHJP1R5YzHdRz3tEXgh97PxG6R8L1X9fs6YZOYD3Uj8PCzwq1OZElXtebMN/l+bDJzD6CW+F9WObpS/yFzZupfTXJE/LPNNE0q0os6jaDbaLzffA/mRwTQ0kEaxMGYNrbAz0gi23mZeTqgKpEghVkgDboR6iWB+XyxE5jqljSkCdYBI6wRBPnttjJSVqneO9hNz7/aOYJJjQPnqAYR8nXUMAZK21bbeH7sOWdvkcyPyV/argLlclki2VGtZDRmtWsLEh9QIWwhmpWvKA2B1Y6OiJarPizJWymNXCOe9T0xWcqupi7Lvcd0g7yDb2Gehxr9kvmkZytSNKQKIK6uupmEmOnoD58BqXD+FsDNeqp1qRCt3F7xYDuG0kC9+6p6sMecMOSpmorNrXXRKO3aatJI7b0QB3LkSAT52xdgjfJldwjyXzRSp1O0zTHugBdNjF9VurGQZ3+YiVx/7J9aqGp5cCjTnukj3wAbAfgn1eURFwGfocNKoVq1FIQ6kQOJYKxXvOjRLBV2gAze8Rshl8iVpirW7MwvaHTUapqmoWIIBQJpFMAaSTq6EMcTVxJciVM2zm5uZ6STO3r/8AOGHkhqbZxGqMFVIvIF5AUCbWYjfznEIZbho1MuZrF9GxVgCdJBE9mNMWA39fUBUAv3wPKfDb6fpwJQSVkMpNj79lfm73U1LLK/vSENUIFyxJC2t6KGY8W8sA8hxFcrrajUL01aBMh2DSFGgmfb6NhsZGFXMrbVPXpb+DiXw2uj0yjwZuRO/qHVvDb19MHdxLqNHFle3AbuF8yh7PSXQzEECBc3jUQF1G+8TN9ycb1uC5RqrMpZHMlb9k0+AUnSTF5BPtxtzzzbTPDaOVpElXWkdJWylLt3ojcKNPn7MK/C+PuqgKxKD0lbvLA66WkqJOymPbcTA7XWRW3Z2CmcFTLlSlXWswvSoDHXabD4Qg+c4icY4qWP2yprIRYlwCsQIV7hDtaCDF1JAIi8d4nrpIVACqx0x6IB+DMT4WLW6Dwh8P4sJ0me9aN5uLR1kSPkwYxe0rnLMb+UOK0tDqcstSjq1Ug1VhV1gg6tSidPcQaRp2O++PeEca7MNUTs0dmnS5ZFIJuvdBFhsYgRvuCsPX0GACvd6jSe8YiD4fuHrxHr06lQhkIIjSFmDadpsTgShiylsApO44Z/m19DRKMFJQhldZIiQyyOlgQDva5wJ5CyuWqFmrIr3M6unWQZn99sDeFZ80SVqDTNip6ggg3A8+hB9dxiPy8NFV4bujdukfXGEVBQg1DI0U6kVNOWaLcpvppEgQSQCJnbz69JPkca5uq6oAIFit2M+JjzggbzcnphaocU7ZezJdKahQdLd4jxEghbWi8+OJeZrhwaSmo8kEVJXtRECCpsykfgjqbCSDzHo3SuaZU281sIOYr1KpK6yYIt0vAPqEdPV4Y4Pw8IuoE6iB1veJ2Ntzjypop/CcnpLCW9gQQbGx8L40GeoBYNTSJkG9/liTM+vGlU5L5dhmceJ1ol9J7zCSYF9vqmR7B68COK0IEz8Jeu9xOGXheWeqZQqlCAQ7iXa4sFDDSbXLG1rG4C1x1dNTRJMOseYkR18Iw0IyUsyuViZziZ/S0vnVsM9OqGjSFLIDcgyDtAMW2BkTYjCpzdafzlL9VsMS1Kg03AkEAC429I2EXBMGfX0xkqL9uPb5GxPMBcfrh81RI/Ab9WqME+ZTPYfH/dhfzxnM0dwAh3ifRqzt5z/FsHOYzIox+F+7DSVpU11PzFjvJfBj9r0J/FU/1BjzHPgrfa9Hp72n6ox7jtYTA27iJkB70ImSrzb8oDfrt+7DJx66L8bCxw4dzpcN9I3wx8cPcX4wxz9KX765s20fprkifkmXSvevpAIgECwsY70HfrtbArPks1EAkqCAAd5kdR5AWk9cS8vnV0xrWBALMQqoT0kjvExOkScbZumk0lL0tNTvDSxLEN3V0rEkFhYH5euM8ItSzQ7mkg5kMoyTdesjcbyNjiSqkDafWDhUHC6ZLKRV1U3Iax0NBg6IYsbjePYNseZzI0kGsA6BOrvt5evztbCONnZSfcTJq9hzTKEj0F+Q/Vjp7h/IT+y0fRhR4TRSpWp0mDoao1AATpSCwZiSIJUTpE2IuDj3J5ug5qBg6MsCHCC5MR3Zv9eI6clfpMVSjwG48NH4Kf2T/hx7/J+/van+of8ADhb7CmoLQNIbQzHbX+DJEavLG9SjTDaNMMdli562ETt5YqxP7pDZcEMByH+xX202/wAGObcP/wBgn6Jv8vC8tGmV1C4uJERbe8dMQuJtTSi1UAkCwI9GfCQI/wD5gxcm7JsjwrcNj8Ob8VT/AETf4Ma/yWwNqVIeqk3+DC/QpNSIp+9ueyVqxZZqK1QaoWCAgAKgGNwcdO71PleP3jElKSdsTIrPOwZfhbH7zS/Qn/Lxx/kp+lCn+hP+DAoLTPeDAjxBWPliMajI6yBrAJkga0kgTcSolfO+246FSl9zBhjwC/8AJLdaFP8AQn/BjVeEEEHsaQIuD2cEeHTAPidM0lbS5ZyBopggteZMC5H1YmnJVKTdk4pOulQ9Rp7XXALabhVAbuwAZAvc4a8sN8TBZXtYJPwjVJalSJP4S3+nHtPgqD7zRH9UfXhf4W61WrKVZDRUsYAaQIAHprDMSABt54mKKR702G/eiJ6G9j5YknKO2TIsLCzcHpsIajRt0K/WceLwakJillxO8CPl72BtVEWS0gDcl2H78Dqb1EoDNaFOqo2ilUL6QiQJjUCzMxi5iFNsGDcllJ/2B2W4ZP5KSfudAfJ/jx0Thai4ShI6yJ+Z8B8poamjMjU2I74YkANfYapCxETfHcJS0z0NgdZgn+1hcTT2sITfhqNOqnRYzeTP/XjrR4NSEEUaI0+jBNvVD2tgMuVpEgQfCzOY3N4NvbgdnK1BSwAaEKh2LvALGyqAZdzBMWEC5Aw8HKTsmwO28c2ys7oD495v8eIWY4PTchmy6agQQ15kXG7m1hgJxnKpR00wrPWaAFLst4liYYwqjcydm6Yj8byfZ1qFGk01DUC1BLFW0katzZRBnYxfEV5W6TzBktxB52pOLlbGpTiI6KRFja/jgzlJMTM6SPPe4A6dL/vOOXEcnTDwgBBJKBt7mwEHV6j1jHtGoqkuYk28B07vkZ6G5M4kneCS3Fi23AvFmBzFEggjS1x8Spa3hO3jItsCnHWnsfjf9JwK4i5OYp6pkBgZEfAqR/5PjOCHG3+4/GP6pw0l0ocn5gjvJnCXmhR/NU/1RjMe8Lb3ijAj3qn+oJ+fGY7Nkc57RC4cO57D9K4aOMJKgef7sAuXaKvYsyjvBm0yonSRteTB3+vDYK6fhyfNI/fjmaa2qt0tlzfQzpoWmOmi9CNTvVmkwEk64B6n8BflPjg5m6lMZ+mFJKZSmWYQI+10ix6yyD2na+OWbyyl9YqOpiNSNHr/AInpjU5SmxlqtQkroYlyTG9/pjbC62LzfX4gdN7jvlUZ6eWVpCdnWzFQqp7wAJRCw7zGKcm5MOfHEfjNdHyy0yxFUKJBphGa5MsFgKYNh4Rvvj2nk0BRhVqKUEKRUaQPAR6IN7CMTarIVKloBEGJm/75+fCOcU00uvxDGDs7nDhOe7Q5nOEimVopQQkal7RwEMA2MhWMXicceGNrzeVUOkge+CnTVFVVY1GNrSRIJAFrdTiTw/L00KxmaqhdlLvot0gWjElqFE1RV7UhwIEaxIv0jbyxHUSbSW7Lusgat2zI1HNdu+drzUbs4FJaYJKmtU0syrNngt37mWJucb5fiDLmazlhpyuWNr2OnTTpu3pt36lxI73QECOlPI0FqNUGYZdfpBS6hp8YFwfCccfcGWl/fYDiGEsFtfaOkddoxMcc1b3lfzBq2dMtSetTyGWcnRXqdpUI7qhXJCU1AgAaKZsNpGIuey3a1KVNKtRkr1wppnWKa6eiqygaVBItYRjs3DKBWmO3aafoNraR1gSIW/hGOz5Wgai1DWcuvwjUck+tiCevjiKpFPLr7+P4Dq3YlcL4iKpztcsBSqVOzpgBtMKe0LmAb6VQaj6hFhgbrp1q7qGDUqFJqrgBu+VFlIiSskSOonHfJ0KNGQlQsC06dTaAdpiACekm+NK1CkavarWZHI0kozKdo3AnCXhjbS5e/MOGWGxw4ka65Gj2jsXaqahRwxAH3OmsEaVg6ve49ljBQcQdc1X0HV7loLSgaiz1SopBWO5AqM9thBO8nA5sjRKorV3OgypLv3ethphb+GMbK0dVU9uy9rZwGeDN793vSbwZw2KLya4+LXkDBI34Vk3FXJhWYdoBXzLrIGgsdK6hugVCNAO+ox4T8zxOkXZmqKpa7DSwa/e+FBG43HyXwNpU0Ts9OcrRTBCKC4A1bxAEb7jG+ep06iBdZUAz3QenrG2BPDKSuveY0FKKOXDHX3HmaxqGmcxUhGAklaXebqLSyica5Cu7ZbKUVID5nMEodI7qoBT1gbBiS513PpHe+NtwyNmKzqwghmMCeu1jj1OHKOyIq1Q1I9wyZW8wLd2Cenj54fFHPnfwsvITBI6cVzDVmzOZUOSHSllVCye/MVN/SKJZvOfAjpxCjUbNZGiarltKU3Zu9DGKjsHLGX01ImJEWOOJ4eq9qBmq6iqe+B8KOjd6W3i/txu9Gm1VKpzNftE2aCWtbfVbqLYicVkuu3d/0GCRpxTNVKoqZmKgqVKwp5ZCslBpD64JsxQrDdBq23E3MO44jQVqjMtFBrdhMCgNdUhixuW1AtA8MQPcahXWnmcyFZg7LpMHrJ73e9ZxIfL0i7VTWzBZlKOWVjIIiCdUwfDbE6NrLg1+Pf8A0mGRM5e4lOXao50ivVZlRVGlVpkAky4uXqCWJJOFziYFJgBUDpUrq5BQSCJ6hz0ciMHeEKlFAq16jgE6ZV9IJ3gC0+e+OvE1p1wgasRoYNZG+S+JGSjN2WT9oLi3HrIPHnK54hmmpWzOmx9CkKgKoL2LWZvLSPwhjnx+s1OvWJI90VajU6Y6UkZyB1s7SCfANHUgT+JIlRqT9tp7Jp9FiTJF79ZHnjjxSnTrqqlypUkqw1Ez13F/GcSMl0brn77iODzse5TXTq5wUqjrTpI1ENp71SsxFLUYu7hmJ8u7EY48HrRkaepzTapUZlZUGoCmujUL+mWLd8yfS2tHtUM3aa8zXftAFMkiR06CRv3dj4Yl5HTTponaM4WwmdiZgXjxthZyy68vx6hjF3zA/E6JaqKhaQJknSD6Dj8Mkks3h1nHbjZvR8tR/u4MPXpR6Z/sH/FgXxWmrgMryV1ALoI9IeOo3kbee+FjJuUbq1rosta5J4a57GjM/cqf6i4zHmTWKVIQRFNJB3nQJ+fHmO6rWObLaVccZ27TOpp8ZM49xmLWipMw5h/wm+U487dvwmttc49xmIkg3ZsM7UG1RxG3eP14z3ZU/GP/AGj9ePMZhbIN2Z7rqfhv/aPXfr1xj5yobl3JG0sfrxmMwLK5Ls993VPxj337x+vHo4hV/G1P7Z+vGYzBwol2YueqzPaVJ2nUZ8PHwx77vqxHa1ItbWem3XpjMZg4VwBdme7an4x/7R+vyHyY9HEq2/a1J8dbTf249xmA4oN2eJxGqLdrUjw1tH049/lSv+Oq/wBtvrxmMxMK4AuzRc7UBkVHB8Qxn5ZxsOIVRtVqf226+3GYzD4VfYS7PDnqh3qOfWx+vGDMOblmJ8STjMZiyMVwFbZ6arHck+s4zUfE49xmCkriNs9DkbE42J6dPDpjMZh7IW7PMevUPiflxmMwriiXZq1dhYM197nGrZh/wmttc4zGYmFcB02YM7U/GP4ekdh032x6c7UJk1HJO51G/wA+MxmA4x4DXZ6M5U21vFrajHhtPhjKmbqE3d/D0jt4b7eWMxmDGMeBE2NfC8w5pISzExuSZxmMxmLFFFb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3854" y="28260"/>
            <a:ext cx="8851900" cy="1200329"/>
          </a:xfrm>
          <a:prstGeom prst="rect">
            <a:avLst/>
          </a:prstGeom>
          <a:noFill/>
        </p:spPr>
        <p:txBody>
          <a:bodyPr wrap="square" rtlCol="0">
            <a:spAutoFit/>
          </a:bodyPr>
          <a:lstStyle/>
          <a:p>
            <a:r>
              <a:rPr lang="en-US" sz="3600" b="1" dirty="0" smtClean="0">
                <a:latin typeface="Comic Sans MS" pitchFamily="66" charset="0"/>
              </a:rPr>
              <a:t>3. </a:t>
            </a:r>
            <a:r>
              <a:rPr lang="en-US" sz="3600" b="1" u="sng" dirty="0" smtClean="0">
                <a:latin typeface="Comic Sans MS" pitchFamily="66" charset="0"/>
              </a:rPr>
              <a:t>Territorial Expansion</a:t>
            </a:r>
            <a:r>
              <a:rPr lang="en-US" sz="3600" b="1" dirty="0" smtClean="0">
                <a:latin typeface="Comic Sans MS" pitchFamily="66" charset="0"/>
              </a:rPr>
              <a:t> is the growth of a territory across the country.</a:t>
            </a:r>
            <a:endParaRPr lang="en-US" sz="3600" b="1" dirty="0">
              <a:latin typeface="Comic Sans MS" pitchFamily="66" charset="0"/>
            </a:endParaRPr>
          </a:p>
        </p:txBody>
      </p:sp>
      <p:sp>
        <p:nvSpPr>
          <p:cNvPr id="9" name="TextBox 8"/>
          <p:cNvSpPr txBox="1"/>
          <p:nvPr/>
        </p:nvSpPr>
        <p:spPr>
          <a:xfrm>
            <a:off x="-51954" y="1247639"/>
            <a:ext cx="9157854" cy="3970318"/>
          </a:xfrm>
          <a:prstGeom prst="rect">
            <a:avLst/>
          </a:prstGeom>
          <a:noFill/>
        </p:spPr>
        <p:txBody>
          <a:bodyPr wrap="square" rtlCol="0">
            <a:spAutoFit/>
          </a:bodyPr>
          <a:lstStyle/>
          <a:p>
            <a:r>
              <a:rPr lang="en-US" sz="3600" b="1" dirty="0" smtClean="0">
                <a:latin typeface="Comic Sans MS" pitchFamily="66" charset="0"/>
              </a:rPr>
              <a:t>4. </a:t>
            </a:r>
            <a:r>
              <a:rPr lang="en-US" sz="3600" b="1" u="sng" dirty="0" smtClean="0">
                <a:latin typeface="Comic Sans MS" pitchFamily="66" charset="0"/>
              </a:rPr>
              <a:t>The Indian Removal Act of 1830</a:t>
            </a:r>
            <a:r>
              <a:rPr lang="en-US" sz="3600" b="1" dirty="0" smtClean="0">
                <a:latin typeface="Comic Sans MS" pitchFamily="66" charset="0"/>
              </a:rPr>
              <a:t> was a treaty with Native Americans to exchange land across the Mississippi River; however, </a:t>
            </a:r>
          </a:p>
          <a:p>
            <a:r>
              <a:rPr lang="en-US" sz="3600" b="1" dirty="0" smtClean="0">
                <a:latin typeface="Comic Sans MS" pitchFamily="66" charset="0"/>
              </a:rPr>
              <a:t>the Indians </a:t>
            </a:r>
          </a:p>
          <a:p>
            <a:r>
              <a:rPr lang="en-US" sz="3600" b="1" dirty="0" smtClean="0">
                <a:latin typeface="Comic Sans MS" pitchFamily="66" charset="0"/>
              </a:rPr>
              <a:t>were forced off </a:t>
            </a:r>
          </a:p>
          <a:p>
            <a:r>
              <a:rPr lang="en-US" sz="3600" b="1" dirty="0" smtClean="0">
                <a:latin typeface="Comic Sans MS" pitchFamily="66" charset="0"/>
              </a:rPr>
              <a:t>their land.</a:t>
            </a:r>
            <a:endParaRPr lang="en-US" sz="3600" b="1" dirty="0">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378" y="3048000"/>
            <a:ext cx="534736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5983745" y="4578603"/>
            <a:ext cx="463501" cy="1222122"/>
          </a:xfrm>
          <a:custGeom>
            <a:avLst/>
            <a:gdLst>
              <a:gd name="connsiteX0" fmla="*/ 436105 w 436105"/>
              <a:gd name="connsiteY0" fmla="*/ 1222122 h 1222122"/>
              <a:gd name="connsiteX1" fmla="*/ 274180 w 436105"/>
              <a:gd name="connsiteY1" fmla="*/ 1107822 h 1222122"/>
              <a:gd name="connsiteX2" fmla="*/ 17005 w 436105"/>
              <a:gd name="connsiteY2" fmla="*/ 869697 h 1222122"/>
              <a:gd name="connsiteX3" fmla="*/ 36055 w 436105"/>
              <a:gd name="connsiteY3" fmla="*/ 641097 h 1222122"/>
              <a:gd name="connsiteX4" fmla="*/ 131305 w 436105"/>
              <a:gd name="connsiteY4" fmla="*/ 441072 h 1222122"/>
              <a:gd name="connsiteX5" fmla="*/ 121780 w 436105"/>
              <a:gd name="connsiteY5" fmla="*/ 136272 h 1222122"/>
              <a:gd name="connsiteX6" fmla="*/ 274180 w 436105"/>
              <a:gd name="connsiteY6" fmla="*/ 2922 h 1222122"/>
              <a:gd name="connsiteX7" fmla="*/ 255130 w 436105"/>
              <a:gd name="connsiteY7" fmla="*/ 41022 h 1222122"/>
              <a:gd name="connsiteX8" fmla="*/ 255130 w 436105"/>
              <a:gd name="connsiteY8" fmla="*/ 41022 h 122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105" h="1222122">
                <a:moveTo>
                  <a:pt x="436105" y="1222122"/>
                </a:moveTo>
                <a:cubicBezTo>
                  <a:pt x="390067" y="1194340"/>
                  <a:pt x="344030" y="1166559"/>
                  <a:pt x="274180" y="1107822"/>
                </a:cubicBezTo>
                <a:cubicBezTo>
                  <a:pt x="204330" y="1049085"/>
                  <a:pt x="56692" y="947484"/>
                  <a:pt x="17005" y="869697"/>
                </a:cubicBezTo>
                <a:cubicBezTo>
                  <a:pt x="-22683" y="791909"/>
                  <a:pt x="17005" y="712534"/>
                  <a:pt x="36055" y="641097"/>
                </a:cubicBezTo>
                <a:cubicBezTo>
                  <a:pt x="55105" y="569659"/>
                  <a:pt x="117018" y="525209"/>
                  <a:pt x="131305" y="441072"/>
                </a:cubicBezTo>
                <a:cubicBezTo>
                  <a:pt x="145592" y="356935"/>
                  <a:pt x="97967" y="209297"/>
                  <a:pt x="121780" y="136272"/>
                </a:cubicBezTo>
                <a:cubicBezTo>
                  <a:pt x="145592" y="63247"/>
                  <a:pt x="251955" y="18797"/>
                  <a:pt x="274180" y="2922"/>
                </a:cubicBezTo>
                <a:cubicBezTo>
                  <a:pt x="296405" y="-12953"/>
                  <a:pt x="255130" y="41022"/>
                  <a:pt x="255130" y="41022"/>
                </a:cubicBezTo>
                <a:lnTo>
                  <a:pt x="255130" y="41022"/>
                </a:lnTo>
              </a:path>
            </a:pathLst>
          </a:cu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167967" y="3343275"/>
            <a:ext cx="279279" cy="1276350"/>
          </a:xfrm>
          <a:custGeom>
            <a:avLst/>
            <a:gdLst>
              <a:gd name="connsiteX0" fmla="*/ 99483 w 279279"/>
              <a:gd name="connsiteY0" fmla="*/ 1276350 h 1276350"/>
              <a:gd name="connsiteX1" fmla="*/ 270933 w 279279"/>
              <a:gd name="connsiteY1" fmla="*/ 866775 h 1276350"/>
              <a:gd name="connsiteX2" fmla="*/ 232833 w 279279"/>
              <a:gd name="connsiteY2" fmla="*/ 581025 h 1276350"/>
              <a:gd name="connsiteX3" fmla="*/ 61383 w 279279"/>
              <a:gd name="connsiteY3" fmla="*/ 295275 h 1276350"/>
              <a:gd name="connsiteX4" fmla="*/ 4233 w 279279"/>
              <a:gd name="connsiteY4" fmla="*/ 76200 h 1276350"/>
              <a:gd name="connsiteX5" fmla="*/ 4233 w 279279"/>
              <a:gd name="connsiteY5" fmla="*/ 0 h 1276350"/>
              <a:gd name="connsiteX6" fmla="*/ 4233 w 279279"/>
              <a:gd name="connsiteY6" fmla="*/ 9525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79" h="1276350">
                <a:moveTo>
                  <a:pt x="99483" y="1276350"/>
                </a:moveTo>
                <a:cubicBezTo>
                  <a:pt x="174095" y="1129506"/>
                  <a:pt x="248708" y="982662"/>
                  <a:pt x="270933" y="866775"/>
                </a:cubicBezTo>
                <a:cubicBezTo>
                  <a:pt x="293158" y="750888"/>
                  <a:pt x="267758" y="676275"/>
                  <a:pt x="232833" y="581025"/>
                </a:cubicBezTo>
                <a:cubicBezTo>
                  <a:pt x="197908" y="485775"/>
                  <a:pt x="99483" y="379412"/>
                  <a:pt x="61383" y="295275"/>
                </a:cubicBezTo>
                <a:cubicBezTo>
                  <a:pt x="23283" y="211137"/>
                  <a:pt x="13758" y="125413"/>
                  <a:pt x="4233" y="76200"/>
                </a:cubicBezTo>
                <a:cubicBezTo>
                  <a:pt x="-5292" y="26987"/>
                  <a:pt x="4233" y="0"/>
                  <a:pt x="4233" y="0"/>
                </a:cubicBezTo>
                <a:lnTo>
                  <a:pt x="4233" y="9525"/>
                </a:lnTo>
              </a:path>
            </a:pathLst>
          </a:custGeom>
          <a:ln w="762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167967" y="3048000"/>
            <a:ext cx="2518833" cy="369332"/>
          </a:xfrm>
          <a:prstGeom prst="rect">
            <a:avLst/>
          </a:prstGeom>
          <a:noFill/>
        </p:spPr>
        <p:txBody>
          <a:bodyPr wrap="square" rtlCol="0">
            <a:spAutoFit/>
          </a:bodyPr>
          <a:lstStyle/>
          <a:p>
            <a:r>
              <a:rPr lang="en-US" b="1" dirty="0" smtClean="0"/>
              <a:t>MISSISSIPPI RIVER</a:t>
            </a:r>
            <a:endParaRPr lang="en-US" b="1" dirty="0"/>
          </a:p>
        </p:txBody>
      </p:sp>
    </p:spTree>
    <p:extLst>
      <p:ext uri="{BB962C8B-B14F-4D97-AF65-F5344CB8AC3E}">
        <p14:creationId xmlns:p14="http://schemas.microsoft.com/office/powerpoint/2010/main" val="13227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3" name="AutoShape 2" descr="data:image/jpeg;base64,/9j/4AAQSkZJRgABAQAAAQABAAD/2wCEAAkGBxQTEhUUExQUFhUXGRwbFxgYGBwdGBwfGh0gHB4bIB0dHSgiGholHBscIjEhJikrLi4uHR8zODMuNygtLisBCgoKDg0OGxAQGy8kHyQ3LCwsLCwsLCwsLCwsLywsLCwsLCwtLCwsLCwsLCwsLCwsLCwsLCwsLCwsLCwsLCwsLP/AABEIAMIBAwMBIgACEQEDEQH/xAAcAAACAgMBAQAAAAAAAAAAAAAFBgQHAAIDAQj/xABVEAACAQIEAwQDCA0ICQMFAQABAhEDIQAEEjEFBkETIlFhMnGBFCNCcpGhsdEHJDNDUlNic5Oys8HwFRY0gpKi0tNEVGNklKPCw+ElhNQ1dIPE8VX/xAAaAQACAwEBAAAAAAAAAAAAAAABAgADBAUG/8QANREAAgECAgYIBQQDAQAAAAAAAAECAxESIQQTMUFRcSJhgZGhwdHwFDIzUrEFI0LhJDTxYv/aAAwDAQACEQMRAD8ArfgGUZ0LB9K01LNOozeLKGUGILb+O+wNDg1UrE5jx1DJ1J/aAYj8kkGm/lT8Pyqm+LD41njRPd6gmAJLGVAVZIEnV1xy9J0urCphjmdCnQg4YmITcBrEC+bHqyrX+WtjY8BrDrmv+FY/984MpzyQpPYZkgbnsljcCfT2kgT5jEpOdcyIAyeZiNR95vB+Fv6O1zga/SuHiiauj7QuLwGsR/pfr9yVPD89HnjY8uZg9c2PAjKvPz1cNX88c0IHuHOTuB2MyPEeIv8APjKXO2Zay5HOEjeKFx9XtxPidJ9tE1VIVBwGvG2cM9fch/zxjdeWsx/vv/CH92Yw21ubc58HIZz20RjmvN+ck/8Ap+b8veuvybYX4nSfbQdVS4fkXG4BX6Jm/wDhG6f+5xg4DXvKZy+32ofmjNYaE5qz0AnIZzzimPmtjP53Zo/6Bn5/NCP1cRaRpHtomqpe0/QWU4BmAIC5s2Ik5OTfrJzO4xtW4RmfxeZjw9xINvP3TPz4av51Zzpw7O+2kv8AG0/NjhW5mzx24fm486InE+I0jh4omrpe0xTXgWZWRpzRkg97K07R0k5mYPXHRODZmIC1fWcqv+dhnHMGd/1DN/o1GMPMGeFxkM3/AGU/w4D0jSHw70HV0l7YtjgOZ3iof/aiPX923xzHL2Z/259WWW3/ADxhpXmXPR/9Pzf9lI/VxCqc85gAn3JmBpMEkJA/u/PtgqvpHV3omrpe0/QCDgWZv3MyfVlE/wDk460uEZoR7zXME2OUT5P6VOCv8+80NROUrwhAayCCdge54Yk5TnXO1CdGSrtEzdeh+Jf2YLr6R1d69QYKXD8i9U4LmtjTrz4+5KY+jMx82OQ4HmetLMD1ZVT/APs74aTzJxGb5DMf3f8ABj1uZuIDfIZgf2f8vC/EV+rvXqHVU+As/wAhZkknssyB4e5Ugeqc19ONzwLNXilXM+OTpW9X2xhkXmrPjfIZiPZ/lY6LzTn/AP8Az8z/AHf8rB+Ir9XevUmrprcLC8uZq3vWYt/utK/mftnHi8t5obUswel8rR+X+k74ZqnNHEemQzHtH1UsapzNxLrka3sifnp4nxFbq716k1cBXqct5m80sz0uMtSn5szGNG5dzF/e8yPIZWlHz5nDW/MXEj/oNePWn+Xjw8f4if8AQq8fGQf9vB+IrdXevUmrh1ioeXsz+LzHl9q0v/kb+ucety5mYA7PMeZ9zUb9f9Ywxvx7iG4ydYRvqZIH/LxGPM+e06zlm0fhal0/L2cYmvrdXevUmrguIAXl7MyPe8wQP93pCfXFffHdOBZgfeq0eBytKOv+8YKHmjPBipy1QMBJBZRA/R+eOL8y8QaoEGXcmNQGpZ03v6EfBPyYmurvh3oGCHWRl4HmCpHYVul/clGRH/5+vW2I9fhdVSwZOzZab1AKmVpgOEWSJWoTOw9uDvDOZ8y9Q06lN6cBiGJUiVRnCkaBMhT1wb5nSXAt9wzN/wCoMJ8RUUlGQ2CDWQI4TpNGmezpCVB7qLF72kbYzG3A6QGXpAExoHpb3ufnx7juU2sCz3I5s0sTEvkt9NGrbdN/WzD9xHtw7cx1x2uWkb1UE+B7Snf5sIPKbRSq9O7Pztv8gw4ccMtlT/tU/Xp44Okr/JXN/g6tH6S7AplgBSVQACy2GoEmNLC1wmplB84MgRifS4jThxVpa3JuQ0HcCNTMtwVFxcbWiMRuGHSlYdkDqpJpKkkzoBJYzCQxJ6bzgNxpWApU6FR6RrMo1CQQrlRcWAi/hvO98ZklKVh3khqyuptHvaLGoI3aLrIZrIGuyiN4719xfEvsRRqrTbSnaRCU3bVY/hMJiTsIuZvOK9o8m5lnLJmM02loVwKe6mLE1QRgoeXOIbHN5w+Z7KR/W7QkYMqMfvXiV43wHXL1KXaAUi+rVpZGYkEXkwSdMR5Ha18TVOYOuadCzwnfN0m7Hu+lp6eNtrmvW5d4gt/dOa9cUvnMnHX+b/ED/pWZJ9dEn6cKqK+6Pj6Ecnw995aSUh4DGwpjwGKvXlfiMf0nMR8ajjX+aXED/pOZ9r0xgqkvuXj6FbTfv+y0io8MeFB4DFYJylxL/WsyP69Mfvx6eUuJTfNZr9JT+uMHU/8ApePoS3vL1LO7IeGOOZp1LdmaY7rTrUkzbTswtvI9WK6XlDiEf0vNeyon0ztjc8pcQ/1rMn1PTwdT1rx9Cdo9vSrCL0Y0jV3WmYvHe2nb+DhOp0EJWeyC1KkJEAiNg8o0gyIBM3HliG3KPEP9bzO34ynjivI+dt9sV/EDVS38fXODqV9y8RozsG87q05ntNBQVFBCVBqLQsSDSuZgSI9UiTpy/raq/ZmirMAQSmoEDoCrr3hImx9e2A/8yM6Z+2K97kFqV/OOvrxqvI2cViwrV1bqwakD8vXE1cfuXiNjH33FXIWatMEatUU5BkQvwhEG/ngjRpwqhyCQBJiAT1MSYBM2xXDcnZ8gg5nMmf8AaU/pjEZuRc6fv2ZPqrJ/AwmrT/kvEF7lq6hjNWKs/mPnvx+aP/50xoeR89P3fNT/APcLPyYOrX3LxFsi1gwONTTHgMVUOS8/+Pzlth7pUfN1x6OTM/sa2b9uYTB1S+5EsWbmNVtGj0hq1T6PWI+F4dMD89WqBKnaaNIcR2c6uzkST+VE7dLjFfPyRnRvVzn/ABKY1TkvN7drnb/7xTODqo/chkN/EOwNMOtMLLFdYkRAJkspGoHaGME2OBnEOENSpqyNQKMB3WGhXtMPTMofGRoI8TsQbcj5s3NTO38MxT9XTHGryHmY9LOMN/6RSMed9jh1Tj96DjfAMZPMBDUZ8vScsWJLMjEKTqIOmSQDiPTqqZjusEOlVJ1Bj8BUAjQV1auvgLRhWzfDqtEKxq5gEVlptTqOrDvKzTIEbL/5xYXBStOoqgAlqcwCAbk7AwDEEETP0YrqxUN9x4tsAcQYmusaYkwVLGQaGYudVwfL1YNc1iGT81mP2c4CZ1IrpGiCWPciPuGaE2JEyDaTG2DfOYgqRv2OZj9HiP54cvUnEFcvf0alf4A3nHmNuXB9rUrR3dvC5xmPSU30Ucya6TK/5RJ7Kt8UezvYfePUhFAjpUT9pT+vCXyuPtarH4kj/mHfD/xqh9x+On7SnjhaV/sJ9b8jo0fp9iImpSjqqhZSmPRI1MQB2jH4QUERvfHvM1KkKuU7EmRVVHu0DQUAABsLqQY6g+GGHg4SAK0aGoqFLWBO7Ceh9E+zywA4yKfaZQU1Kn3QGYzMsWQEFpOqBFxbGWm+n3/gskyfzAhHC3NOo6MpdiVYqSdTkCRHtv0HlhEyGWzDlR7ozMH/AGz+E/hesYfuZB/6VUgfBqT/AH4/jyHhcFwGgpNLcd9R8p0xPhDD58b9Ftg7TJUV5MG0uB1menT7bM6ncLBrVOoJJ9LYBSem2NM9y9maFUU3zFcllZlIrPdQQJibETf2YaOffe+xpqxSpdwymGBJ7rCfwWpkkeAODfN+WGd4TSz1KVr0V7aV3BHdrJbwIJjxTwnHQjBMzSeGxXdHh1YHvVswR+eqD/qwYyPAg4/pGZB/P1I+nEjkzmBM1FCqo90QYhRFQAEkgAWYAElfaOoViXJBSYscTAluBib3inn+V6ijUK+ZK/n3Mf3vnwPfglT8dmf0z/Xh/pdyYuGEEH/zgS+cpglRqjaCOn7/AJsSy4AzFuly8x3rZjy9+f68eryy8iauYg9e1f68NGWcK0AHTItYiD4YmrmUDabX6HpP0berEsiZi3S5JJ3q5j9M3146ryF4Vsz+lbDlRz6iATY7WB/dPswXymepdZHykH1XN/LEtHgC8itzyAfxuZ/StjnT5DJ++5kH842LfRqZEyI8f42xypVabE6TMAnYx/4wcMeBMUuJVX8wD+NzH6VsZ/ME/jcx+lbFx0MoCoPjfG/uJfDB1ceBMcuJTP8AMI/jcx+lb68Z/MI/jcx+lbFze4lxnuJcHVw4E1kuJSzfY+n75mP0rY0H2OR+Mr/pDi7PcS4z3EuJgjwBjlxKRb7G4O71j/Xx6v2OQPh1v7ZxdvuJcZ7hXBwR4B1kuJSFT7HgAs9YeqocCM5wd8qy1Eq1tSMGEuSO6ZgjqD4Y+gM1kl04q3n2gAj+rCunG2winLiBeeFOld5OaoH5aVT6sNdYZdSnZkaBqptuSL6gwYye60meknC5z00FDv8AbGW/ZVBhkpspfMK1JVdpUQvebVIJsTqGxm3W1scCq+gjqx4i3xoEVqOqn2Z03W34rNye6YvvbxwW53aNP5mv+zwM5tUrmaQNyEQGPHsM0CcFOcVus/iq36mJ/KHL1JxBXLkHK0T+QOkfN0xmJPAKX2tQgR72ny6RPTxxmPRwksKOdNdJiByd9wq2+9z8lSfrxY3GzPYfnU/aU8V3yp/RqoM/cWIvt3p26Tiw+Jg+8/nEP/Mp44Wl/XXNm+iv212BbJ1GTJBgwSEU6iuobCbdfDETnVYq5HYntR5fCTp022wd5eH2vT+Iv0YDc9H37Ibfdv3pjHT+fv8AMaTzIXNH/wBKrWHoPP8AfA/jywI5XMrQY3JqIAY6B0MT5x8pwY5nH/pNY/kvPyuPo+jAXkzMDsaM7dpSPjdWQ+y8T68dLRnal2szyzmwpzbwTN5vNmpRol6NI9nKskhljVALAnS2rodyIO2Cv2Js+yNmshWEaG7RFYfBqemsG8BiCZ/DOA1PmTN0QDTeFZmZlKKRrZizTI1XJkX2OGjgRpcQqUM05FHO0baqdhUTYqVJOpbm0yszN8bqVeEuhvG0v9PrUo617OrdzFLgnJtTJcfoIo95mrUpNc+99m66ST8JS6qfWD1xH4PzDVR6tKqAzF3bSd1csS4U9Dqmxt8s4u9lUEOwEoCNXgDBPsOkfJj5xzlftKrVbg1aj1B5BmJHqO/zYXSptWaZd+k0oVMcZq6y8yzK1N+wSsyFVcSJ2vtfpO94m3WwW87cmB9E4J868Wc8LyCC5qIHcfhLSQCI63ZXj8nCXluKr2ZZWPciQb2Ph5eo+zGiMLxuc2o1GbjwbGvIt3lBttPliXm+DLVgoxWoLQdjO8EberC7lOKoYZTcdCb+seOG/glSlWBaY2mN1PmMI1YiYBo5sMNDzqXa15Hj68TMvnHHn59fbjnzZkzSzAdSCCAwgDqBcx43/g43yPE1eSVgjfxxCMM5edOoxifwwliRNjGq/Tf2YgjML+FjbKV72BvYCPl9v/jBFLAom20Y3xzorAGOmLFsK2ZjMZjMEhmMxmNO0EgSJMx7N8QhviNxDOLRptUf0VBJ9QE4gcd4nooVHpmXRKjqLiTRPeWehkR19RFsKtbnGlm8vUp1ENNyocLMq6AjUQ0C4BupG3iJiqpUSi7bS2nRlLO2W8ZeCcw0s7QarSDgKxRg4ggrB6EgiCDIPXFf/ZB9BvVgv9iN/tPML+DmG+dEwI+yD6Dfx1wyd4XFmrSsCeej6Ej7/lv2dW/zYecy0VqI7QrqLdwLIeBNz8GN74R/shNZT/t8t+pVBxZKbA487VXRj2nTTyETndR7rpj8mf8AkZv6sd+chZD+RU/VGOPO39NpfE/7Gcx35zUwnxX/AOnBXzQ5epIvaQ+Vv6JQ/Nr9GPcacu2ytCw+5r4+GMx6GLeFGKXzMQOUGmlU/Mt9O3zfOMWPxb7x+cT9pTxXHKdT3lx4Umt63bFi8Xeex6d5T/zKeOLpf+wubN1H6a7Bt5dpxl6X5tfoGAvO/wB2yX50frJg5wEfa9Mj8Wn0DADno++5GPxw/WTGCm/3O/zI/mIPNJ/9JrD8h/1m/j+DhX5So9pSp0lJ1NUVQOh1FfbaJ8PaMNvHqOrhjCCQ2qQo73psDHnBxXKUa1OlUVoW5CrbVpudQi+kqDBNzBOOvokXOl2solJRqX6vwWlxrkWqlMsK1IgAXIZfIW715JAv1jHPjXBiVzFVGEoKTTLa1OnvGxAXuhW69YicI/LvFiaiipmKopkAmnqJ11AwpqiITp1szq4kQNLE+ji0+G57VR11VIotTBEDvL2W6PAkuNJmJGwG97K9FQfRL6f6hWkk5O9urdl+bCHmebs0KT5d68o66GZxqZQbE6gQSI8ZMbYAVU9/cREGFG1hZTeN1gyYmZ64n8+5ajSr01pa4qIH0NfQNRAAInUO6YvtFziTmKIbK06hGl6UI5NpRiQkz1UgD1VFHQYqmpYbSOrQrUtZigrJ9mb4/jtLdy/LOXYZVqirV9z0glKYKCyy4GxY6RB6dN8As7W4HQr1Q9PLGqTFULSNQKW3DBVKoSRcWvvc4Q+BcZr5YnsmcKRsSdO+4TafO2+GI1shnoXMo2Xri61kZmmerEzIIt3wRFgcbaWkQl0dhxtK/Ta1O810lx/r0GzKZ/hFCn3HyNJG6A01mbGRvPQzgBxjhy5ZqecyYJoOJYSYhhIIBEhSDOFrh/I7Vs9FRBVo0zLlSNNVb6N2spiDNyAQJ3xcSUXYAVFpquxQSwjpchY9Wn240SVzmp2Ks4176EqpNwdwYMRYnYb9frxD1FGHmO8LGPMQf39MWPX4YtJyFUdmbjfSPEeQwh8Uo0VqVEQMAjVFmwVSizAF7Metuvjim9nmWpXWRrl64YTYAX3ODXAsyuoawVtafKCT7AZjzwi/ymBKsAFmNV9ut43+jwxPzPM9dalQ6xKpmCG0rBcvTSQNNgEYiMJOWEeEMRdfutBadmC+0iR8oI9pxDr8aRRMGACT/UfQ49ayD59MVVS4/mGNSKshK3DxYAd1yQenXu33kYH1ab9m9JnJI930gSSSAVWoOv5Nh5DCPSJBVAuSrxYLJMaUqqjn8lwNLeqWEnwBwvcQ51oU30Cr3lzSU4Gog9oBIaBb0mieoHhisM7nT2GbcM06clVHnqpsTabA/TGIvEnC5nNyI0ZigfVeoJ9e0+eBrJN7feQyoxRZ1T7IlBfQNSqFzDLIEDSdNu9EwaoA9WAqfZEFSvSFOmQpzenUxNi4CxA3B7Q7xfCLXoFVrmZ05lIO0nudPOPlGMLim7Pf3viFN48QCp+lfnwt29/vIfVxW4P1udsxWAXRSh8w9JoDSFq6EaO9YntPl9uOeR4fVFTK0qqNSclggYH4dNgVB2KzP8C4FVAAaIjPrB8ATT/eAfacXXQq080q9okOhp1FM6m1SR3bALIRgREGTO5w8IYosj0lUXh+735gf7GNJ6a56m66GSuNQO8mmvyiIM+fhGA/2QvQb+OuDnM3EHAqtTYo+khSt70naQ0AAghT6tLeBOKu4zzBXddNQhgzBZ2Ppb+fpAf1caPljYyN425DFz/B0f8A3GVFh+RVGLHoeiPV+7Fc/ZA+BEf0nKj5EqDFiZYd1fUPox56t8se3yOjuEjnY/blMfkn9hnMSOb79mPJvoGIfO5nOUx00/8AZzmJHNNSey+K/wBAH78N/KHJ+YY7yFy449y0Pza9B4YzHDl8/atCAPuafqifnxmPQR+VGOW1iNyiD2VQ9Oxb2y7D5RGLD40b5f4y/tEOK85OqTTqg9KLD+/P/UMWBx6p9wI/CX9ZccXS/wDZXN/g20fprkhw4Zm1p5eiWMSKajfcgRtgJz3etkt/uw/WTHWnmQctSWX1J2JIVtJvp+VfH1HwwL5qzq1KmSK3UVoJ9TL8oxgpJ6zv/BY47yfxLLipw7s2JAeQY3u7C1vP+JwE5e5GOaCilWCZajqUtGpmJAZgqgxMu1ybTsYwYzpP8ntAVrPpDGFJDPAPlP8AG2K8yWaz9VFyuVrtqqE1K9btStMuz91FewAEj0PSd23ABx2/09ft362Ya7zcVvCR4rlqVSmlGkki4ohlq1XIJIerWE0xfanTV4jdcOHAuO5rNaXqUqeUoo7KS9SoGYLFQ1ApQalWDudJJj4ONOTeC1qYWpWqtXrJqWsKj63hho0Jrg6A/diRJJI3BbjzDn6KGsK1TMCoFC0kQoULgsCydn3kIqAiC0nSNyCBfVlnsBTpydlF36gNzVmKdWq9dFFdKDamqUQ2lqdLV3JAInSVl1/BmygBQ/COaXQ1Tm8zQqZZlKoEHvh1EEQtFkqUx3RIqMvgJvh14Hwr3RlexSlWy6il2bUWTszUIhmqyVDd86k7zFTediMRc5y3l1oMr5UFxoQEIDUspVJ1KW0i3rIAJwHKK+aJZab6MZWtuvtAXD8oazolKrSJrknLpSNVtaqD3mNRnNBZVgZGrUr/AARJn0uGVqTaGosHmCCylu9td1B0d03mIHQDHDm7KDLPQfKF6dWkgJKmCBGmBBixRpUKBcyDN+PFed8xmcutN6IrV6DCozqB36VSm9KojqsESKnpIItJAiTY6Skk1kCnpc4Np5tbOp9txt5X52FJxRYhkGp6rLVpVVUaTATs2YjvAE7QTtcnDdxbm2mabiizBxC6ijQpYqBPd6gmPGPMTTFLluvQoO+TZaKzD1u1LVoBHdDCigpoTEqIZiRqOm2GCrxTsx2dRQftpUOoj4AUAMq6fvrBrSvpdDhXOytDMomnKTlPaOtTnM1AzCmy6UZTTYXZnYqpHq0HcdT0iU+vnkatUJ7qOWYA9NVMW9hYeuMQMlxJjUXX3WqZlpB1FvfHZk3ELAYEA3hTiNnq3vZBYgFHZW2IlfH1zvtGKm5YukWU4qzsQ+J5ZkYzdSSfVPX5IvjvwLL9oqgzcZgf2qVJh86n5cSqrLmaJhwKl1IsD2iBpUgt3QYYbkQyj4WB/KrxRR+9Id7qSLe5kJ9YEAkdQDvME1ZYshqSsElhUrwI964ezdZKKT9I+YY6Z+orPVTWoYVq9TSTchqWiy7+kCfObTBifl8i7oaYKGpVo0IWNHcVJHeJ0kgliZIkKbGYwWznBshWyVavQZatWiK1UVFJ7pqM5I8GAKle94T5YrVNvNjSqJOxXldopVFYhQ+UyoEnchBAAFyfS26XxnFMzqzWaax118vERF2e/mtzHsw78m8EXMspYJ2JytFXJKsbIZs4kNoqLeIAPWbgPsgcAGRr+9qezfsXUSTdHawJvvBg+qdsOotK797CYk3YHcQpnTmRaDnUIPrmPmX5/LGnF698xpIA90NdjedKlf63pR1jEjjIAp5pbB1ziQJ3ie8PKwE+Jbwxyr5ik7utYvpNWm3cA7UempKz3YHdknoZwsVmr+9gzas373kcVdSvLCTm6bRbYlRt0iB8mLH4fxh9Kvl6CVULUadQdrpqFhAkKRClW8SAQZvhb5e4BRq5U1XpNWYOwRadbROlgbhrJBUkADvAki7wW/7HSJ7+jUKlKsakN2mk6ReFVwFL+iWmPhDptfBOOSMtdRqZvcZxbMMtKrlxQqO7PmYiAmhmZpk+lPaaNNp0kiIkVDxJiRTLBlYlZBFwdUG3xhiwuD8yLUq5irpq1G96ZaK94qDQpyQpidNQMTFiH1EeCVzLmO2rPUKtTqdquumwNrKAVJUSp9K4BufWXTxElHCM32QlDBB0OZyw/uVAcP8A7o0mksCGtOoCIWdjdtumK/8AsgvGk+GZy/zI/wAuGnMcR7ySnoODqa8LpILgxtEjpEiccCt8se03xWQu89P9u0/ij9jm8deYnns/VU+cDA3mnNGpmqLMhQlZ0tuB2eaufAxfBDmL71Hn9C4P8qfL1ItjInL5HuWh+aT9UYzGcBqzlqER9yQW8lAJ+UY8x6GN7IwSebEflJveavo/cX9fp9fPb2Rh148LUPzi/rLhF5Zjsqm96Lbn/adPAQfmOHvi57tLxDj5nTHE0z/ZXNnQofSXJBWnk6nYoylwoVIJ70lwLAC4AO8+A6XArjWWZKmU1ax7+FAZgVgFboBsL7eWGzJZc1Mkig30od2G0HdSDgLz2Iq5P88PpXGOlPp25/gsZI4hS1cO0nSdRiDtHatIPr+f5Md+XuXDQy9SplyUHZOdGltc6ZiQTLA+E9OonELijn+TKgW7aX0j+u/U2HyX8RE4h8lc1BcqtGoydpZFMsaQUd5pcU2XXpXSEGo26DbsaEk6WfFmGrKUZ9E3zv2RFoNUzFINU7QBVRx3VcM51OwY90KwhQZY/gxhC4B2mazqO7gxUpPVZzEgOot0Fhtaw8sMfHuT6mScNUcNTqvCtrRabEKWuCrm4k30ieo3xty9y871lp92mtRGqNTpsweACiwhLTL6QXKadOxvjVnfMscqcYt0u2/lxDPK/H6FHPspql6VSrWqK5emFpmo8lTFQioraViIKkdQ7YKcz81CnmWanWohaa09I7UAVWFTWylCboFeQ6wdSML7Y5DhWSyr9lVXtsw3eFIt2iU9KllDwVUO5WQoEzaYvivOIV1p1q9OgU0sRVYKNIQt97AEAaS4SF1bLAkHDSe4zU1ZqT2E3mStTqVm0OsEehSSozFoXXE6FbvBtnJMk4N8o5ynl6NGrTRGNeuKTh9HaMjOihx35RVMkQGE6pA9IKnDkekWNRJc6TqD0hTRY099mV4MH0RcnT1EFg5kzOXotlAKVWpVrCmxft6tOCSpBVQugXMWCsIuonCwS2o0V5trBy8PfEZOMJSDvl1ShTp6y6tXrFKQQQGIHfliSwXymwAgyMnmeE0patnMvWqGSTTMqC3pWQtJMCdRMwLY04Lnsrm81lXCUayBCpZwvcd9u41JdRJRV1Am5gebnm+JZah3O6CI7tNQNz4DaN98Y6+GG1tX4FEm5WtmLNPjfCFjs6bVIIjRlqrCdpnRpBjCPzVnKdZqzItSlSIMaqRVlUIZimdMwJtMHFoZnmpipNJAADGp7KNoPtnCXms3RrVGZga7NMgegRBUgmDIAYgxjPTqwTuk+1lkIyzuBc5m6Hug1krFELLUNNlBggEFSVLQWAEqtu7vYR05EygemoDCnprMNTEg97LgdBEBRNyNsF/5vUWI10EXu6QqkiBc7Br36xbpF8Tclw9A0hVBks3e6spXwn0TB9ntepplLYh4xaCOY5ZotQXtqySi0jFGNLIjgqFDHxBWJO4gCwxJ4gqU8lmEp5etSXMK0MVRVUldKyA0KCAMSKfB6JSl2qVHsFVEUkaSWgM0RE3JldlmBvA5r4mcwtTJKGXWdAJFgUg1KZHwiBpIYWOoDoSd9NxcMezf77DNJtyte4tcE4FL0EC10qaRSr6SQNaJCMlVNQC2cEtGqCATJDdvsjcLzTUKNN/fXoCFqKZesJAmCdXaKR3gCRcERMKT4JynWV6ZTNVaNFFTXTpCe2KhBcCAGIW5IJv06EeactQzaUMsGFKSTl6lMqVssFdNihDFe78+8SEozhii8vQLeGeYC4R9j9c3l69TUtJzUqrS0XVgrmGfVJMsI7pFhM97EPkrIUs1mcwtSnTVhCZhHIMr3wSmoEoxgllkgaBBxYGQre5JFau1VdYRGKgLSVvRXUB3xPdLbgBZtLYhJwLJZepmKpd1qVqitUbvAKwbUALWTtG1GSd7nTbFmBZC6x5oA0aOQyWeekhb7YpoaVMqSoliAQzHrACzAgm5GxTnHhOX0uUqVKDaCD2bsE1d1vRDAAwxJKkEzubg9OD5VczOdzFJu3puQgWxjQEaRJ0g3GljHdUk/Cx7zJxGKXZjUBVRx2bjvJpQ3DHdWQHcmDp2vEjJYb8wNdIr/wCx9X7PMGpVzNMU21AUNUuD3FQwRswBG/4NugJ8/IEQqFF2ER1uCW/d7BiD9j9eybiVfTTZqeVlQWERLMy928HSt8QuO0Up5emZBq1Upl9FkJsWKpZVEm5AE4kWnG5Ki6RM58qwF8szlz5yEf58HqnDrIvviLqCjSWYkEXJJmPmi+AHPkArt/SMt+q+HCsCRRIDGHUnS0WgzPiPLHAqytGPb5HTiJXMVArm6cyGhpliwMUa9xJOkETbBPmHel7fnjETnI/blH4rfsa+O3Hj9y/jwxL3dN9XqBb/AHwOPAAfc1Duge9J+qL38d/bjMZwGBlqG/3JPD8EYzHoo7Ec6W1iHy9ApHY+9P8AtP4+XDvxf0U+N+9cI3LaxSc79xrf1sO3GDCp6/3rjjaYv8jtZvov9pckOfLlf7XT4i/QBgDz1Vmplfzo6ea/JifwOvFCmPyF+jAXnitL5f4//UuOdS+tbn5l8thPzVHtMi6SJYwCVDQO1INiCDv18vDCpx/i2mtUo0lTs8qV0hkU2pMqPAK2LF29GICiI6l+LZkjh9aNxMHw99wucAz2WftDmKMBabGo1MnvAuoaV9IMQ24M3m0EHsaE7Utm9mWcbyct1jrz7Wq0qs06zBWp0ydBURJanZkZjGqmDGtvSPmMFuB81jKZIdmtNFcDVUvUr1nEB2IDCELGAhdGCrN5jChVBZ2NSoKiVJTtdZa1is6gGVl7vdYCwsIxFy9Oi/vdZnoaW9ILrXzLKO8W3hgTuBAF8b09qYsqN4xcc+PZt8ifnc5TXIR7nTta7EltRJBWYqSSSCSWAXaATJkyO5Q4czVy2mVRSxPRZsDe0xMDxx6vGUq1aq1AVo1NISLtS7MaaTAfC0pKsOoZjvGDPAeKLlqdZAjFKoEM4hj3WFokKJIaJMEC++I7JNcSrA5dJbgZQzb16ykmyt72o9EABth4nSb7nBjh+ep5yuj1ajpWWgygooNwjLq06RD3BnVeLRYYWuGkq1MqYKiTbwJ+WQ0e3DDwjKKappkd/TU0MLHUFIMEdZhx1GrFUui+ZvhTVSnh3xvfna9ub9A99jfL5YUqlQVzrpvpII0yshqbKDGkFlEzJlLEAk4aM3xWl31oRLbvYssjzBLGYmZubYQuAKnuykVAK1xUp1gshNUFgR4KSsgjbvC+mS9GhRElkUwZ2EwCRG3SB16+OOXpv1MUrvLIzKOBuIKzKoWDE1KkGQCSFuYmNzYb+ftMlKtTQAoRTHhtfy+jyGOPEOYKSsotB1QbSJvE+uN73O8478P4gtRiVWbjUReZi1uuoGRjPJTau1kS56KdQm7eO14kDpF//PnjZsjUCgJVIiesR6iB4ycEKFYQTcGdpHUTAv7T6sY+pvexSkySYtuZBk9eo8vHFKk7jGrcZrhgQ+rQF7qj3saZA3F2kGfOLYh1s6atcs7kSQXAQAd0eYABtEzfG/Eslmav3FUQCCAWPQHoJHXpMQMdEy5Vlp1URxeTFyf3D5BfF2N22i2XAlZDiVSiC6OILA6TJiDZbEADoZvb1Y5DjZSpUZGoIzPrZQuok3uTO0zffvdIEarl5Ons9KWjTAmBtC3O0dPr3zNc0RFLL1GLRGlQo9RcxHyEkYMasrYE/EDir3ZF49zBVFD7YqKymQAtKZ3e4ZgNKhbkkAiRjrmObR2VKpVqo1KoumeycOx6EIbEwhvMQd4IOJJ11SBU7MXFlAYr1jtKlyZvICxI8ziHmGoNURAAKqsCrsDUaQbEM2xudpxcqysk229uQMKvsHSuMutILWqOSVUuiVGDE2IUdmFJWTF4kCIiRgJn6mTRWo0VcGme6CS6+BE1G7oW40ggCYjwj5ykrEgqp1WB7UswK/lAyGBUTe2NV4dT0sqwCephzM37pMHpv1I8cNLTVgwKNhVRzvcDtw90y9VErJ78pVwqvO20xY3PzeOFHmLNMaeXp6WAphVkgySCJPkLYsI5ZKQjWXYW7wGqLCAekmNvO/XCVzZTWCVi5UmCTNx49MNo2kPFbiSpFWJXPjCVj8flz/dfDxlm7qezCBzy3eX89Q+hjh44ce4mMdf6ce3yNcRR5yb7cpfFb9lWxI5jqhTSnqY+YYgc7P8AblL4pA/R1sdeayfefj/uGLEs6fJ+Yqe33wO/Av6NQkR71T6fki+/XfGYj8BI9zULfek6/kjGY9Ankc9yzEnl0gUz5o0/2hhw45V7qfG/euEvgbnQNoCP6/S38vD2YZ+Ov3U+N+8Y5Olr/IXNm6j9NckM3Cao7Kn8RfoGBPN9aalDw1fvXG+QzGmihESEWATA28emB3M+YlqPxv3qcc+lD96/Mtk8ibnWByVeQT3dgY++DrBg+w4FZXg9OjljWLVBUzNM0qdBipLdqdCPqhdIBUttcKPGxeiqmhVDxpi8zEdoJ2vMbeeInH+NJXr0aikaKVOINzqBaDaxhWPy46mjNxpZcWZqk87CzlOWMxVJWnQrM4JFkYiQYI1AabEG8jBDM8m16eYoZbNKKL1VBDAgrpvI3jtBGwMXHji0+WqFTLBcx7pqGjWcTluzUkFgFDK5M3KgkDcnxvjr9kOor1cg1RXputV3p3UFimmJA1HT3upB9WNinZXZXOtKTVlZ/kq/PfYqzdNh2dShVLAtTSSlVwsTCsukMJHwo88a8H5XzNT3o0tyAwBRXXxMSbgSRMYuLjfMCpUy4pAEmnV1QAQB71eLXOoQOpt4xy4Nw1qFEhdSUy0veXXoTPwjMao9EaoMqAK5zlJ2Q1Ks6UX1lKtwPMZY96mZnSx06lgTcNBUEmCJi4g748r8QzCZlVpgP6JQaKevUw0yCUkmQRBnw8MfQOc5gyeWU061WnpgkCQxKtuCPOSI6jFSVa1EV9dABghb3PqHfltl6WMxv52OxnVakn2DUqkVTcbZ3v8An+hl5I5EzFMLmKoQuoYqlQ66hlSILADSbmN7Ei029/lNCneAkKAe6twoHyyQb+cYaM9zAcnkqtRkcFRCGBGpoVZOose8ZOoA2PtpfL16tUDs197pgAsSAuxMEk9bwPMYx6RoyqNNbd4HXlUd5DZnM+kd2moi5hJ8fAb7fIcDqfNUCaRn8KIJsIg3BHUx67YhLxuplGYVEYIYN1hGI+ErrI7wPmTaSABgj7uy+YHv1IVBJ76rJA83pklRbfu7ejMQ0dDgl0swOXA1y/F5XSKgPwokAiet48PowRq8wLSTVUqhVJgxeSJFh12t6j0GBlblCnUGrK5grFylSGUGLAOIKk39Ikx4WlQ45lnpVxSzIIYrvOoAFjBBAnfeQNvIYX4GEpbciOTSLK4Jm6WYVjSqOQovYBuh62I2BINp64L0OCEAd1hBliagJJMmR0MSf73srTlkGmdVLT3Td5GkTeJJIuASV6gGxxYuT42rdmkPrbbu91AJliLkLI9IwLgEicZq+iTjL9rNAjUusyRUyRUq0nuiO8R8gAB8PA2HjERq2bKXzFWjSRj8JwG9QEzcRYAm/jtHzWUztZjNcUaX3vTCV2UzdmZWNPrbST545ZDhuSovp1Ue2Nj39VU3v3qhLtInujSD4EYpVKEfmd+WfiNie4kU+PCr/RMvqB7q1q5NJDJiVQA1HvYd1et7Yk8N4DUqKGrV2qkm9MTToDbdZJqbn0mIttjOI8YphQFHfCxCrYG0SB0AkR0wU4bxxCsqjCJHom56epYv8mFlOUVenG357/SxMPE4UuGBAA/ZgidOlYi8eNzYdOgxt2YUsQoICxMd32km+/h4+N9q/HC/ejSrWp6uov3vIMbb+jpPXAWjzDTdipmSvfvsPS9pHc9o9eKVCo3cZBDP5mlTXV2aWBPwJ3tA9QI9uK35jz6sCBT0gsoFoiCPqOLBqZTL0yPhsPOQpACmfk+jwwj801FZWEAFXHhfvAzjZoaWISpsOfOby4v9+on+62HvJZiKa+WK75yYgzP32kfbpY4bxXjQNQvuLztaPnwK8Xgj2+RpiLvN9TVnKXxT+pWxL5of7j8Y/RbA3mU/blH4jfqVsT+ZT9w+P+7Fm+nyfmKv5e+B14MIy9CfxVPw6oCPmxmNOBx7mob/AHJP1R5YzHdRz3tEXgh97PxG6R8L1X9fs6YZOYD3Uj8PCzwq1OZElXtebMN/l+bDJzD6CW+F9WObpS/yFzZupfTXJE/LPNNE0q0os6jaDbaLzffA/mRwTQ0kEaxMGYNrbAz0gi23mZeTqgKpEghVkgDboR6iWB+XyxE5jqljSkCdYBI6wRBPnttjJSVqneO9hNz7/aOYJJjQPnqAYR8nXUMAZK21bbeH7sOWdvkcyPyV/argLlclki2VGtZDRmtWsLEh9QIWwhmpWvKA2B1Y6OiJarPizJWymNXCOe9T0xWcqupi7Lvcd0g7yDb2Gehxr9kvmkZytSNKQKIK6uupmEmOnoD58BqXD+FsDNeqp1qRCt3F7xYDuG0kC9+6p6sMecMOSpmorNrXXRKO3aatJI7b0QB3LkSAT52xdgjfJldwjyXzRSp1O0zTHugBdNjF9VurGQZ3+YiVx/7J9aqGp5cCjTnukj3wAbAfgn1eURFwGfocNKoVq1FIQ6kQOJYKxXvOjRLBV2gAze8Rshl8iVpirW7MwvaHTUapqmoWIIBQJpFMAaSTq6EMcTVxJciVM2zm5uZ6STO3r/8AOGHkhqbZxGqMFVIvIF5AUCbWYjfznEIZbho1MuZrF9GxVgCdJBE9mNMWA39fUBUAv3wPKfDb6fpwJQSVkMpNj79lfm73U1LLK/vSENUIFyxJC2t6KGY8W8sA8hxFcrrajUL01aBMh2DSFGgmfb6NhsZGFXMrbVPXpb+DiXw2uj0yjwZuRO/qHVvDb19MHdxLqNHFle3AbuF8yh7PSXQzEECBc3jUQF1G+8TN9ycb1uC5RqrMpZHMlb9k0+AUnSTF5BPtxtzzzbTPDaOVpElXWkdJWylLt3ojcKNPn7MK/C+PuqgKxKD0lbvLA66WkqJOymPbcTA7XWRW3Z2CmcFTLlSlXWswvSoDHXabD4Qg+c4icY4qWP2yprIRYlwCsQIV7hDtaCDF1JAIi8d4nrpIVACqx0x6IB+DMT4WLW6Dwh8P4sJ0me9aN5uLR1kSPkwYxe0rnLMb+UOK0tDqcstSjq1Ug1VhV1gg6tSidPcQaRp2O++PeEca7MNUTs0dmnS5ZFIJuvdBFhsYgRvuCsPX0GACvd6jSe8YiD4fuHrxHr06lQhkIIjSFmDadpsTgShiylsApO44Z/m19DRKMFJQhldZIiQyyOlgQDva5wJ5CyuWqFmrIr3M6unWQZn99sDeFZ80SVqDTNip6ggg3A8+hB9dxiPy8NFV4bujdukfXGEVBQg1DI0U6kVNOWaLcpvppEgQSQCJnbz69JPkca5uq6oAIFit2M+JjzggbzcnphaocU7ZezJdKahQdLd4jxEghbWi8+OJeZrhwaSmo8kEVJXtRECCpsykfgjqbCSDzHo3SuaZU281sIOYr1KpK6yYIt0vAPqEdPV4Y4Pw8IuoE6iB1veJ2Ntzjypop/CcnpLCW9gQQbGx8L40GeoBYNTSJkG9/liTM+vGlU5L5dhmceJ1ol9J7zCSYF9vqmR7B68COK0IEz8Jeu9xOGXheWeqZQqlCAQ7iXa4sFDDSbXLG1rG4C1x1dNTRJMOseYkR18Iw0IyUsyuViZziZ/S0vnVsM9OqGjSFLIDcgyDtAMW2BkTYjCpzdafzlL9VsMS1Kg03AkEAC429I2EXBMGfX0xkqL9uPb5GxPMBcfrh81RI/Ab9WqME+ZTPYfH/dhfzxnM0dwAh3ifRqzt5z/FsHOYzIox+F+7DSVpU11PzFjvJfBj9r0J/FU/1BjzHPgrfa9Hp72n6ox7jtYTA27iJkB70ImSrzb8oDfrt+7DJx66L8bCxw4dzpcN9I3wx8cPcX4wxz9KX765s20fprkifkmXSvevpAIgECwsY70HfrtbArPks1EAkqCAAd5kdR5AWk9cS8vnV0xrWBALMQqoT0kjvExOkScbZumk0lL0tNTvDSxLEN3V0rEkFhYH5euM8ItSzQ7mkg5kMoyTdesjcbyNjiSqkDafWDhUHC6ZLKRV1U3Iax0NBg6IYsbjePYNseZzI0kGsA6BOrvt5evztbCONnZSfcTJq9hzTKEj0F+Q/Vjp7h/IT+y0fRhR4TRSpWp0mDoao1AATpSCwZiSIJUTpE2IuDj3J5ug5qBg6MsCHCC5MR3Zv9eI6clfpMVSjwG48NH4Kf2T/hx7/J+/van+of8ADhb7CmoLQNIbQzHbX+DJEavLG9SjTDaNMMdli562ETt5YqxP7pDZcEMByH+xX202/wAGObcP/wBgn6Jv8vC8tGmV1C4uJERbe8dMQuJtTSi1UAkCwI9GfCQI/wD5gxcm7JsjwrcNj8Ob8VT/AETf4Ma/yWwNqVIeqk3+DC/QpNSIp+9ueyVqxZZqK1QaoWCAgAKgGNwcdO71PleP3jElKSdsTIrPOwZfhbH7zS/Qn/Lxx/kp+lCn+hP+DAoLTPeDAjxBWPliMajI6yBrAJkga0kgTcSolfO+246FSl9zBhjwC/8AJLdaFP8AQn/BjVeEEEHsaQIuD2cEeHTAPidM0lbS5ZyBopggteZMC5H1YmnJVKTdk4pOulQ9Rp7XXALabhVAbuwAZAvc4a8sN8TBZXtYJPwjVJalSJP4S3+nHtPgqD7zRH9UfXhf4W61WrKVZDRUsYAaQIAHprDMSABt54mKKR702G/eiJ6G9j5YknKO2TIsLCzcHpsIajRt0K/WceLwakJillxO8CPl72BtVEWS0gDcl2H78Dqb1EoDNaFOqo2ilUL6QiQJjUCzMxi5iFNsGDcllJ/2B2W4ZP5KSfudAfJ/jx0Thai4ShI6yJ+Z8B8poamjMjU2I74YkANfYapCxETfHcJS0z0NgdZgn+1hcTT2sITfhqNOqnRYzeTP/XjrR4NSEEUaI0+jBNvVD2tgMuVpEgQfCzOY3N4NvbgdnK1BSwAaEKh2LvALGyqAZdzBMWEC5Aw8HKTsmwO28c2ys7oD495v8eIWY4PTchmy6agQQ15kXG7m1hgJxnKpR00wrPWaAFLst4liYYwqjcydm6Yj8byfZ1qFGk01DUC1BLFW0katzZRBnYxfEV5W6TzBktxB52pOLlbGpTiI6KRFja/jgzlJMTM6SPPe4A6dL/vOOXEcnTDwgBBJKBt7mwEHV6j1jHtGoqkuYk28B07vkZ6G5M4kneCS3Fi23AvFmBzFEggjS1x8Spa3hO3jItsCnHWnsfjf9JwK4i5OYp6pkBgZEfAqR/5PjOCHG3+4/GP6pw0l0ocn5gjvJnCXmhR/NU/1RjMe8Lb3ijAj3qn+oJ+fGY7Nkc57RC4cO57D9K4aOMJKgef7sAuXaKvYsyjvBm0yonSRteTB3+vDYK6fhyfNI/fjmaa2qt0tlzfQzpoWmOmi9CNTvVmkwEk64B6n8BflPjg5m6lMZ+mFJKZSmWYQI+10ix6yyD2na+OWbyyl9YqOpiNSNHr/AInpjU5SmxlqtQkroYlyTG9/pjbC62LzfX4gdN7jvlUZ6eWVpCdnWzFQqp7wAJRCw7zGKcm5MOfHEfjNdHyy0yxFUKJBphGa5MsFgKYNh4Rvvj2nk0BRhVqKUEKRUaQPAR6IN7CMTarIVKloBEGJm/75+fCOcU00uvxDGDs7nDhOe7Q5nOEimVopQQkal7RwEMA2MhWMXicceGNrzeVUOkge+CnTVFVVY1GNrSRIJAFrdTiTw/L00KxmaqhdlLvot0gWjElqFE1RV7UhwIEaxIv0jbyxHUSbSW7Lusgat2zI1HNdu+drzUbs4FJaYJKmtU0syrNngt37mWJucb5fiDLmazlhpyuWNr2OnTTpu3pt36lxI73QECOlPI0FqNUGYZdfpBS6hp8YFwfCccfcGWl/fYDiGEsFtfaOkddoxMcc1b3lfzBq2dMtSetTyGWcnRXqdpUI7qhXJCU1AgAaKZsNpGIuey3a1KVNKtRkr1wppnWKa6eiqygaVBItYRjs3DKBWmO3aafoNraR1gSIW/hGOz5Wgai1DWcuvwjUck+tiCevjiKpFPLr7+P4Dq3YlcL4iKpztcsBSqVOzpgBtMKe0LmAb6VQaj6hFhgbrp1q7qGDUqFJqrgBu+VFlIiSskSOonHfJ0KNGQlQsC06dTaAdpiACekm+NK1CkavarWZHI0kozKdo3AnCXhjbS5e/MOGWGxw4ka65Gj2jsXaqahRwxAH3OmsEaVg6ve49ljBQcQdc1X0HV7loLSgaiz1SopBWO5AqM9thBO8nA5sjRKorV3OgypLv3ethphb+GMbK0dVU9uy9rZwGeDN793vSbwZw2KLya4+LXkDBI34Vk3FXJhWYdoBXzLrIGgsdK6hugVCNAO+ox4T8zxOkXZmqKpa7DSwa/e+FBG43HyXwNpU0Ts9OcrRTBCKC4A1bxAEb7jG+ep06iBdZUAz3QenrG2BPDKSuveY0FKKOXDHX3HmaxqGmcxUhGAklaXebqLSyica5Cu7ZbKUVID5nMEodI7qoBT1gbBiS513PpHe+NtwyNmKzqwghmMCeu1jj1OHKOyIq1Q1I9wyZW8wLd2Cenj54fFHPnfwsvITBI6cVzDVmzOZUOSHSllVCye/MVN/SKJZvOfAjpxCjUbNZGiarltKU3Zu9DGKjsHLGX01ImJEWOOJ4eq9qBmq6iqe+B8KOjd6W3i/txu9Gm1VKpzNftE2aCWtbfVbqLYicVkuu3d/0GCRpxTNVKoqZmKgqVKwp5ZCslBpD64JsxQrDdBq23E3MO44jQVqjMtFBrdhMCgNdUhixuW1AtA8MQPcahXWnmcyFZg7LpMHrJ73e9ZxIfL0i7VTWzBZlKOWVjIIiCdUwfDbE6NrLg1+Pf8A0mGRM5e4lOXao50ivVZlRVGlVpkAky4uXqCWJJOFziYFJgBUDpUrq5BQSCJ6hz0ciMHeEKlFAq16jgE6ZV9IJ3gC0+e+OvE1p1wgasRoYNZG+S+JGSjN2WT9oLi3HrIPHnK54hmmpWzOmx9CkKgKoL2LWZvLSPwhjnx+s1OvWJI90VajU6Y6UkZyB1s7SCfANHUgT+JIlRqT9tp7Jp9FiTJF79ZHnjjxSnTrqqlypUkqw1Ez13F/GcSMl0brn77iODzse5TXTq5wUqjrTpI1ENp71SsxFLUYu7hmJ8u7EY48HrRkaepzTapUZlZUGoCmujUL+mWLd8yfS2tHtUM3aa8zXftAFMkiR06CRv3dj4Yl5HTTponaM4WwmdiZgXjxthZyy68vx6hjF3zA/E6JaqKhaQJknSD6Dj8Mkks3h1nHbjZvR8tR/u4MPXpR6Z/sH/FgXxWmrgMryV1ALoI9IeOo3kbee+FjJuUbq1rosta5J4a57GjM/cqf6i4zHmTWKVIQRFNJB3nQJ+fHmO6rWObLaVccZ27TOpp8ZM49xmLWipMw5h/wm+U487dvwmttc49xmIkg3ZsM7UG1RxG3eP14z3ZU/GP/AGj9ePMZhbIN2Z7rqfhv/aPXfr1xj5yobl3JG0sfrxmMwLK5Ls993VPxj337x+vHo4hV/G1P7Z+vGYzBwol2YueqzPaVJ2nUZ8PHwx77vqxHa1ItbWem3XpjMZg4VwBdme7an4x/7R+vyHyY9HEq2/a1J8dbTf249xmA4oN2eJxGqLdrUjw1tH049/lSv+Oq/wBtvrxmMxMK4AuzRc7UBkVHB8Qxn5ZxsOIVRtVqf226+3GYzD4VfYS7PDnqh3qOfWx+vGDMOblmJ8STjMZiyMVwFbZ6arHck+s4zUfE49xmCkriNs9DkbE42J6dPDpjMZh7IW7PMevUPiflxmMwriiXZq1dhYM197nGrZh/wmttc4zGYmFcB02YM7U/GP4ekdh032x6c7UJk1HJO51G/wA+MxmA4x4DXZ6M5U21vFrajHhtPhjKmbqE3d/D0jt4b7eWMxmDGMeBE2NfC8w5pISzExuSZxmMxmLFFFb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0" y="609600"/>
            <a:ext cx="8851900" cy="2862322"/>
          </a:xfrm>
          <a:prstGeom prst="rect">
            <a:avLst/>
          </a:prstGeom>
          <a:noFill/>
        </p:spPr>
        <p:txBody>
          <a:bodyPr wrap="square" rtlCol="0">
            <a:spAutoFit/>
          </a:bodyPr>
          <a:lstStyle/>
          <a:p>
            <a:r>
              <a:rPr lang="en-US" sz="3600" b="1" dirty="0" smtClean="0">
                <a:latin typeface="Comic Sans MS" pitchFamily="66" charset="0"/>
              </a:rPr>
              <a:t>5. </a:t>
            </a:r>
            <a:r>
              <a:rPr lang="en-US" sz="3600" b="1" u="sng" dirty="0" smtClean="0">
                <a:latin typeface="Comic Sans MS" pitchFamily="66" charset="0"/>
              </a:rPr>
              <a:t>The Americanization Policy</a:t>
            </a:r>
            <a:r>
              <a:rPr lang="en-US" sz="3600" b="1" dirty="0" smtClean="0">
                <a:latin typeface="Comic Sans MS" pitchFamily="66" charset="0"/>
              </a:rPr>
              <a:t> was designed to introduce Indians to the European-American ways of life and combine them with their own tribal traditions.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0169"/>
            <a:ext cx="27432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571" y="4849280"/>
            <a:ext cx="3052629" cy="202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96228"/>
            <a:ext cx="2886343" cy="208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03" y="3048000"/>
            <a:ext cx="2857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43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8" name="TextBox 17"/>
          <p:cNvSpPr txBox="1"/>
          <p:nvPr/>
        </p:nvSpPr>
        <p:spPr>
          <a:xfrm>
            <a:off x="0" y="32181"/>
            <a:ext cx="8851900" cy="1200329"/>
          </a:xfrm>
          <a:prstGeom prst="rect">
            <a:avLst/>
          </a:prstGeom>
          <a:noFill/>
        </p:spPr>
        <p:txBody>
          <a:bodyPr wrap="square" rtlCol="0">
            <a:spAutoFit/>
          </a:bodyPr>
          <a:lstStyle/>
          <a:p>
            <a:r>
              <a:rPr lang="en-US" sz="3600" b="1" dirty="0" smtClean="0">
                <a:latin typeface="Comic Sans MS" pitchFamily="66" charset="0"/>
              </a:rPr>
              <a:t>6. </a:t>
            </a:r>
            <a:r>
              <a:rPr lang="en-US" sz="3600" b="1" u="sng" dirty="0" smtClean="0">
                <a:latin typeface="Comic Sans MS" pitchFamily="66" charset="0"/>
              </a:rPr>
              <a:t>Invention</a:t>
            </a:r>
            <a:r>
              <a:rPr lang="en-US" sz="3600" b="1" dirty="0" smtClean="0">
                <a:latin typeface="Comic Sans MS" pitchFamily="66" charset="0"/>
              </a:rPr>
              <a:t> is an object that has never been made before.</a:t>
            </a:r>
          </a:p>
        </p:txBody>
      </p:sp>
      <p:sp>
        <p:nvSpPr>
          <p:cNvPr id="19" name="TextBox 18"/>
          <p:cNvSpPr txBox="1"/>
          <p:nvPr/>
        </p:nvSpPr>
        <p:spPr>
          <a:xfrm>
            <a:off x="-27296" y="1752600"/>
            <a:ext cx="8851900" cy="1754326"/>
          </a:xfrm>
          <a:prstGeom prst="rect">
            <a:avLst/>
          </a:prstGeom>
          <a:noFill/>
        </p:spPr>
        <p:txBody>
          <a:bodyPr wrap="square" rtlCol="0">
            <a:spAutoFit/>
          </a:bodyPr>
          <a:lstStyle/>
          <a:p>
            <a:r>
              <a:rPr lang="en-US" sz="3600" b="1" dirty="0" smtClean="0">
                <a:latin typeface="Comic Sans MS" pitchFamily="66" charset="0"/>
              </a:rPr>
              <a:t>7. </a:t>
            </a:r>
            <a:r>
              <a:rPr lang="en-US" sz="3600" b="1" u="sng" dirty="0" smtClean="0">
                <a:latin typeface="Comic Sans MS" pitchFamily="66" charset="0"/>
              </a:rPr>
              <a:t>Steamboat</a:t>
            </a:r>
            <a:r>
              <a:rPr lang="en-US" sz="3600" b="1" dirty="0" smtClean="0">
                <a:latin typeface="Comic Sans MS" pitchFamily="66" charset="0"/>
              </a:rPr>
              <a:t> was an invention by Robert Fulton in 1807 to transport people and goods on rivers and canals.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1474"/>
            <a:ext cx="5257800" cy="330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45350"/>
            <a:ext cx="2743200" cy="224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439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3A4C8"/>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84830"/>
            <a:ext cx="1371600"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08760"/>
            <a:ext cx="2438400" cy="207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2166" y="0"/>
            <a:ext cx="8316034" cy="2062103"/>
          </a:xfrm>
          <a:prstGeom prst="rect">
            <a:avLst/>
          </a:prstGeom>
          <a:noFill/>
        </p:spPr>
        <p:txBody>
          <a:bodyPr wrap="square" rtlCol="0">
            <a:spAutoFit/>
          </a:bodyPr>
          <a:lstStyle/>
          <a:p>
            <a:r>
              <a:rPr lang="en-US" sz="3200" b="1" dirty="0" smtClean="0">
                <a:latin typeface="Comic Sans MS" pitchFamily="66" charset="0"/>
              </a:rPr>
              <a:t>8. </a:t>
            </a:r>
            <a:r>
              <a:rPr lang="en-US" sz="3200" b="1" u="sng" dirty="0" smtClean="0">
                <a:latin typeface="Comic Sans MS" pitchFamily="66" charset="0"/>
              </a:rPr>
              <a:t>Steam Locomotive</a:t>
            </a:r>
            <a:r>
              <a:rPr lang="en-US" sz="3200" b="1" dirty="0" smtClean="0">
                <a:latin typeface="Comic Sans MS" pitchFamily="66" charset="0"/>
              </a:rPr>
              <a:t> was an invention by George Stephenson in 1814 to transport raw materials and goods quickly over land.</a:t>
            </a:r>
          </a:p>
        </p:txBody>
      </p:sp>
      <p:sp>
        <p:nvSpPr>
          <p:cNvPr id="19" name="TextBox 18"/>
          <p:cNvSpPr txBox="1"/>
          <p:nvPr/>
        </p:nvSpPr>
        <p:spPr>
          <a:xfrm>
            <a:off x="0" y="3124200"/>
            <a:ext cx="3733800" cy="3046988"/>
          </a:xfrm>
          <a:prstGeom prst="rect">
            <a:avLst/>
          </a:prstGeom>
          <a:noFill/>
        </p:spPr>
        <p:txBody>
          <a:bodyPr wrap="square" rtlCol="0">
            <a:spAutoFit/>
          </a:bodyPr>
          <a:lstStyle/>
          <a:p>
            <a:r>
              <a:rPr lang="en-US" sz="3200" b="1" dirty="0" smtClean="0">
                <a:latin typeface="Comic Sans MS" pitchFamily="66" charset="0"/>
              </a:rPr>
              <a:t>9. </a:t>
            </a:r>
            <a:r>
              <a:rPr lang="en-US" sz="3200" b="1" u="sng" dirty="0" smtClean="0">
                <a:latin typeface="Comic Sans MS" pitchFamily="66" charset="0"/>
              </a:rPr>
              <a:t>Telegraph</a:t>
            </a:r>
            <a:r>
              <a:rPr lang="en-US" sz="3200" b="1" dirty="0" smtClean="0">
                <a:latin typeface="Comic Sans MS" pitchFamily="66" charset="0"/>
              </a:rPr>
              <a:t> was an invention by Samuel Morse in 1837 to provide long distance communication.</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483" y="5105400"/>
            <a:ext cx="2057400" cy="16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45225"/>
            <a:ext cx="2062294"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1321" y="4647694"/>
            <a:ext cx="1528795" cy="221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24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3" name="TextBox 2"/>
          <p:cNvSpPr txBox="1"/>
          <p:nvPr/>
        </p:nvSpPr>
        <p:spPr>
          <a:xfrm>
            <a:off x="-13856" y="6927"/>
            <a:ext cx="3900056" cy="6863417"/>
          </a:xfrm>
          <a:prstGeom prst="rect">
            <a:avLst/>
          </a:prstGeom>
          <a:noFill/>
        </p:spPr>
        <p:txBody>
          <a:bodyPr wrap="square" rtlCol="0">
            <a:spAutoFit/>
          </a:bodyPr>
          <a:lstStyle/>
          <a:p>
            <a:r>
              <a:rPr lang="en-US" sz="4000" b="1" dirty="0" smtClean="0">
                <a:latin typeface="Comic Sans MS" pitchFamily="66" charset="0"/>
              </a:rPr>
              <a:t>2. </a:t>
            </a:r>
            <a:r>
              <a:rPr lang="en-US" sz="4000" b="1" u="sng" dirty="0" smtClean="0">
                <a:latin typeface="Comic Sans MS" pitchFamily="66" charset="0"/>
              </a:rPr>
              <a:t>Louisiana Purchase</a:t>
            </a:r>
            <a:r>
              <a:rPr lang="en-US" sz="4000" b="1" dirty="0" smtClean="0">
                <a:latin typeface="Comic Sans MS" pitchFamily="66" charset="0"/>
              </a:rPr>
              <a:t> </a:t>
            </a:r>
            <a:r>
              <a:rPr lang="en-US" sz="4000" dirty="0" smtClean="0">
                <a:latin typeface="Comic Sans MS" pitchFamily="66" charset="0"/>
              </a:rPr>
              <a:t>was a deal made by President Jefferson in 1803. He bought land from France that doubled the size of the U.S.</a:t>
            </a:r>
          </a:p>
        </p:txBody>
      </p:sp>
      <p:sp>
        <p:nvSpPr>
          <p:cNvPr id="2" name="TextBox 1"/>
          <p:cNvSpPr txBox="1"/>
          <p:nvPr/>
        </p:nvSpPr>
        <p:spPr>
          <a:xfrm>
            <a:off x="4577194" y="5301573"/>
            <a:ext cx="3652406" cy="830997"/>
          </a:xfrm>
          <a:prstGeom prst="rect">
            <a:avLst/>
          </a:prstGeom>
          <a:noFill/>
        </p:spPr>
        <p:txBody>
          <a:bodyPr wrap="square" rtlCol="0">
            <a:spAutoFit/>
          </a:bodyPr>
          <a:lstStyle/>
          <a:p>
            <a:r>
              <a:rPr lang="en-US" sz="2400" b="1" dirty="0" smtClean="0">
                <a:solidFill>
                  <a:srgbClr val="FFFF66"/>
                </a:solidFill>
              </a:rPr>
              <a:t>This is the land Lewis and Clark were sent to explore.</a:t>
            </a:r>
            <a:endParaRPr lang="en-US" sz="2400" b="1" dirty="0">
              <a:solidFill>
                <a:srgbClr val="FFFF66"/>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5" t="8628" r="2745" b="3951"/>
          <a:stretch/>
        </p:blipFill>
        <p:spPr bwMode="auto">
          <a:xfrm>
            <a:off x="3886200" y="438113"/>
            <a:ext cx="5257800" cy="486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159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414587"/>
            <a:ext cx="28575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 y="0"/>
            <a:ext cx="9124950" cy="2862322"/>
          </a:xfrm>
          <a:prstGeom prst="rect">
            <a:avLst/>
          </a:prstGeom>
          <a:noFill/>
        </p:spPr>
        <p:txBody>
          <a:bodyPr wrap="square" rtlCol="0">
            <a:spAutoFit/>
          </a:bodyPr>
          <a:lstStyle/>
          <a:p>
            <a:r>
              <a:rPr lang="en-US" sz="3600" b="1" dirty="0" smtClean="0">
                <a:latin typeface="Comic Sans MS" pitchFamily="66" charset="0"/>
              </a:rPr>
              <a:t>3. </a:t>
            </a:r>
            <a:r>
              <a:rPr lang="en-US" sz="3600" b="1" u="sng" dirty="0" smtClean="0">
                <a:latin typeface="Comic Sans MS" pitchFamily="66" charset="0"/>
              </a:rPr>
              <a:t>Lewis and Clark Expedition </a:t>
            </a:r>
            <a:r>
              <a:rPr lang="en-US" sz="3600" b="1" dirty="0" smtClean="0">
                <a:latin typeface="Comic Sans MS" pitchFamily="66" charset="0"/>
              </a:rPr>
              <a:t>started on the Mississippi River to the Missouri River. Then they went to the Rocky Mountains and did not stop until they reached the Pacific Ocean. </a:t>
            </a:r>
            <a:endParaRPr lang="en-US" sz="3600" b="1" dirty="0" smtClean="0">
              <a:solidFill>
                <a:srgbClr val="0000FF"/>
              </a:solidFill>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 y="2743200"/>
            <a:ext cx="66012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60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5BA"/>
        </a:solidFill>
        <a:effectLst/>
      </p:bgPr>
    </p:bg>
    <p:spTree>
      <p:nvGrpSpPr>
        <p:cNvPr id="1" name=""/>
        <p:cNvGrpSpPr/>
        <p:nvPr/>
      </p:nvGrpSpPr>
      <p:grpSpPr>
        <a:xfrm>
          <a:off x="0" y="0"/>
          <a:ext cx="0" cy="0"/>
          <a:chOff x="0" y="0"/>
          <a:chExt cx="0" cy="0"/>
        </a:xfrm>
      </p:grpSpPr>
      <p:sp>
        <p:nvSpPr>
          <p:cNvPr id="2" name="TextBox 1"/>
          <p:cNvSpPr txBox="1"/>
          <p:nvPr/>
        </p:nvSpPr>
        <p:spPr>
          <a:xfrm>
            <a:off x="-13855" y="6927"/>
            <a:ext cx="6109855" cy="3170099"/>
          </a:xfrm>
          <a:prstGeom prst="rect">
            <a:avLst/>
          </a:prstGeom>
          <a:noFill/>
        </p:spPr>
        <p:txBody>
          <a:bodyPr wrap="square" rtlCol="0">
            <a:spAutoFit/>
          </a:bodyPr>
          <a:lstStyle/>
          <a:p>
            <a:r>
              <a:rPr lang="en-US" sz="4000" b="1" dirty="0" smtClean="0">
                <a:latin typeface="Comic Sans MS" pitchFamily="66" charset="0"/>
              </a:rPr>
              <a:t>4. </a:t>
            </a:r>
            <a:r>
              <a:rPr lang="en-US" sz="4000" b="1" u="sng" dirty="0" smtClean="0">
                <a:latin typeface="Comic Sans MS" pitchFamily="66" charset="0"/>
              </a:rPr>
              <a:t>Meriwether Lewis </a:t>
            </a:r>
            <a:r>
              <a:rPr lang="en-US" sz="4000" dirty="0" smtClean="0">
                <a:latin typeface="Comic Sans MS" pitchFamily="66" charset="0"/>
              </a:rPr>
              <a:t>was Thomas Jefferson’s personal secretary who the commander of the expedition.</a:t>
            </a:r>
          </a:p>
        </p:txBody>
      </p:sp>
      <p:sp>
        <p:nvSpPr>
          <p:cNvPr id="5" name="TextBox 4"/>
          <p:cNvSpPr txBox="1"/>
          <p:nvPr/>
        </p:nvSpPr>
        <p:spPr>
          <a:xfrm>
            <a:off x="3472295" y="3668851"/>
            <a:ext cx="5652655" cy="3170099"/>
          </a:xfrm>
          <a:prstGeom prst="rect">
            <a:avLst/>
          </a:prstGeom>
          <a:noFill/>
        </p:spPr>
        <p:txBody>
          <a:bodyPr wrap="square" rtlCol="0">
            <a:spAutoFit/>
          </a:bodyPr>
          <a:lstStyle/>
          <a:p>
            <a:r>
              <a:rPr lang="en-US" sz="4000" b="1" dirty="0" smtClean="0">
                <a:latin typeface="Comic Sans MS" pitchFamily="66" charset="0"/>
              </a:rPr>
              <a:t>5. </a:t>
            </a:r>
            <a:r>
              <a:rPr lang="en-US" sz="4000" b="1" u="sng" dirty="0" smtClean="0">
                <a:latin typeface="Comic Sans MS" pitchFamily="66" charset="0"/>
              </a:rPr>
              <a:t>William Clark</a:t>
            </a:r>
            <a:r>
              <a:rPr lang="en-US" sz="4000" dirty="0" smtClean="0">
                <a:latin typeface="Comic Sans MS" pitchFamily="66" charset="0"/>
              </a:rPr>
              <a:t> was a frontiersman who could draw maps, navigate rivers, and understand geography.</a:t>
            </a:r>
          </a:p>
        </p:txBody>
      </p:sp>
      <p:pic>
        <p:nvPicPr>
          <p:cNvPr id="6" name="Picture 5" descr="Meriwether 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622" y="228600"/>
            <a:ext cx="2575344" cy="3205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68851"/>
            <a:ext cx="2362200" cy="29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8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TextBox 2"/>
          <p:cNvSpPr txBox="1"/>
          <p:nvPr/>
        </p:nvSpPr>
        <p:spPr>
          <a:xfrm>
            <a:off x="-13855" y="6927"/>
            <a:ext cx="6109855" cy="3170099"/>
          </a:xfrm>
          <a:prstGeom prst="rect">
            <a:avLst/>
          </a:prstGeom>
          <a:noFill/>
        </p:spPr>
        <p:txBody>
          <a:bodyPr wrap="square" rtlCol="0">
            <a:spAutoFit/>
          </a:bodyPr>
          <a:lstStyle/>
          <a:p>
            <a:r>
              <a:rPr lang="en-US" sz="4000" b="1" dirty="0" smtClean="0">
                <a:latin typeface="Comic Sans MS" pitchFamily="66" charset="0"/>
              </a:rPr>
              <a:t>6. </a:t>
            </a:r>
            <a:r>
              <a:rPr lang="en-US" sz="4000" b="1" u="sng" dirty="0" smtClean="0">
                <a:latin typeface="Comic Sans MS" pitchFamily="66" charset="0"/>
              </a:rPr>
              <a:t>Sacagawea </a:t>
            </a:r>
            <a:r>
              <a:rPr lang="en-US" sz="4000" dirty="0" smtClean="0">
                <a:latin typeface="Comic Sans MS" pitchFamily="66" charset="0"/>
              </a:rPr>
              <a:t>was a Native American who guided and helped Lewis and Clark to the Pacific Ocean.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44" t="16000" b="14666"/>
          <a:stretch/>
        </p:blipFill>
        <p:spPr bwMode="auto">
          <a:xfrm>
            <a:off x="6324600" y="6927"/>
            <a:ext cx="2667000" cy="281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8402"/>
            <a:ext cx="3343646" cy="379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05694" y="3638550"/>
            <a:ext cx="4985906" cy="3046988"/>
          </a:xfrm>
          <a:prstGeom prst="rect">
            <a:avLst/>
          </a:prstGeom>
          <a:noFill/>
        </p:spPr>
        <p:txBody>
          <a:bodyPr wrap="square" rtlCol="0">
            <a:spAutoFit/>
          </a:bodyPr>
          <a:lstStyle/>
          <a:p>
            <a:r>
              <a:rPr lang="en-US" sz="2400" b="1" dirty="0" smtClean="0">
                <a:solidFill>
                  <a:srgbClr val="FF0000"/>
                </a:solidFill>
              </a:rPr>
              <a:t>Sacagawea was  Shoshone Indian who was pregnant when she joined the Corps of Discovery group in North Dakota on the Missouri River. She communicated with other natives for horses to travel over the Rocky Mountains; A Shoshone Chief, her brother.</a:t>
            </a:r>
            <a:endParaRPr lang="en-US" sz="2400" b="1" dirty="0">
              <a:solidFill>
                <a:srgbClr val="FFFF66"/>
              </a:solidFill>
            </a:endParaRPr>
          </a:p>
        </p:txBody>
      </p:sp>
    </p:spTree>
    <p:extLst>
      <p:ext uri="{BB962C8B-B14F-4D97-AF65-F5344CB8AC3E}">
        <p14:creationId xmlns:p14="http://schemas.microsoft.com/office/powerpoint/2010/main" val="230376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19050" y="1600200"/>
            <a:ext cx="9144000" cy="3785652"/>
          </a:xfrm>
          <a:prstGeom prst="rect">
            <a:avLst/>
          </a:prstGeom>
          <a:noFill/>
        </p:spPr>
        <p:txBody>
          <a:bodyPr wrap="square" rtlCol="0">
            <a:spAutoFit/>
          </a:bodyPr>
          <a:lstStyle/>
          <a:p>
            <a:pPr algn="ctr"/>
            <a:r>
              <a:rPr lang="en-US" sz="6000" b="1" u="sng" dirty="0" smtClean="0">
                <a:latin typeface="Comic Sans MS" pitchFamily="66" charset="0"/>
              </a:rPr>
              <a:t>REVIEW </a:t>
            </a:r>
          </a:p>
          <a:p>
            <a:pPr algn="ctr"/>
            <a:r>
              <a:rPr lang="en-US" sz="6000" b="1" u="sng" dirty="0" smtClean="0">
                <a:latin typeface="Comic Sans MS" pitchFamily="66" charset="0"/>
              </a:rPr>
              <a:t>PHYSICAL FEATURES </a:t>
            </a:r>
          </a:p>
          <a:p>
            <a:pPr algn="ctr"/>
            <a:r>
              <a:rPr lang="en-US" sz="6000" b="1" u="sng" dirty="0" smtClean="0">
                <a:latin typeface="Comic Sans MS" pitchFamily="66" charset="0"/>
              </a:rPr>
              <a:t>OF THE </a:t>
            </a:r>
          </a:p>
          <a:p>
            <a:pPr algn="ctr"/>
            <a:r>
              <a:rPr lang="en-US" sz="6000" b="1" u="sng" dirty="0" smtClean="0">
                <a:latin typeface="Comic Sans MS" pitchFamily="66" charset="0"/>
              </a:rPr>
              <a:t>UNITED STATES</a:t>
            </a:r>
            <a:endParaRPr lang="en-US" sz="6000" b="1" dirty="0" smtClean="0">
              <a:latin typeface="Comic Sans MS" pitchFamily="66" charset="0"/>
            </a:endParaRPr>
          </a:p>
        </p:txBody>
      </p:sp>
    </p:spTree>
    <p:extLst>
      <p:ext uri="{BB962C8B-B14F-4D97-AF65-F5344CB8AC3E}">
        <p14:creationId xmlns:p14="http://schemas.microsoft.com/office/powerpoint/2010/main" val="2671617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thumb/a/a0/Atlantic_Coastal_Plain.svg/300px-Atlantic_Coastal_Plain.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54" y="879212"/>
            <a:ext cx="4578144" cy="2838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8215"/>
            <a:ext cx="9144000" cy="830997"/>
          </a:xfrm>
          <a:prstGeom prst="rect">
            <a:avLst/>
          </a:prstGeom>
          <a:noFill/>
        </p:spPr>
        <p:txBody>
          <a:bodyPr wrap="square" rtlCol="0">
            <a:spAutoFit/>
          </a:bodyPr>
          <a:lstStyle/>
          <a:p>
            <a:pPr algn="ctr"/>
            <a:r>
              <a:rPr lang="en-US" sz="4800" b="1" u="sng" dirty="0" smtClean="0">
                <a:latin typeface="Aharoni" pitchFamily="2" charset="-79"/>
                <a:cs typeface="Aharoni" pitchFamily="2" charset="-79"/>
              </a:rPr>
              <a:t>Atlantic Coastal Plain</a:t>
            </a:r>
            <a:endParaRPr lang="en-US" sz="4800" b="1" u="sng" dirty="0">
              <a:latin typeface="Aharoni" pitchFamily="2" charset="-79"/>
              <a:cs typeface="Aharoni" pitchFamily="2" charset="-79"/>
            </a:endParaRPr>
          </a:p>
        </p:txBody>
      </p:sp>
      <p:sp>
        <p:nvSpPr>
          <p:cNvPr id="4" name="TextBox 3"/>
          <p:cNvSpPr txBox="1"/>
          <p:nvPr/>
        </p:nvSpPr>
        <p:spPr>
          <a:xfrm>
            <a:off x="33853" y="5280396"/>
            <a:ext cx="9144000" cy="1077218"/>
          </a:xfrm>
          <a:prstGeom prst="rect">
            <a:avLst/>
          </a:prstGeom>
          <a:noFill/>
        </p:spPr>
        <p:txBody>
          <a:bodyPr wrap="square" rtlCol="0">
            <a:spAutoFit/>
          </a:bodyPr>
          <a:lstStyle/>
          <a:p>
            <a:r>
              <a:rPr lang="en-US" sz="3200" dirty="0" smtClean="0">
                <a:latin typeface="Comic Sans MS" pitchFamily="66" charset="0"/>
              </a:rPr>
              <a:t>It has many excellent harbors. Many people live in the Atlantic Coastal Plain Region.</a:t>
            </a:r>
            <a:endParaRPr lang="en-US" sz="3200" dirty="0">
              <a:latin typeface="Comic Sans MS" pitchFamily="66" charset="0"/>
            </a:endParaRPr>
          </a:p>
        </p:txBody>
      </p:sp>
      <p:sp>
        <p:nvSpPr>
          <p:cNvPr id="5" name="TextBox 4"/>
          <p:cNvSpPr txBox="1"/>
          <p:nvPr/>
        </p:nvSpPr>
        <p:spPr>
          <a:xfrm>
            <a:off x="-783" y="3710736"/>
            <a:ext cx="9178636" cy="1569660"/>
          </a:xfrm>
          <a:prstGeom prst="rect">
            <a:avLst/>
          </a:prstGeom>
          <a:noFill/>
        </p:spPr>
        <p:txBody>
          <a:bodyPr wrap="square" rtlCol="0">
            <a:spAutoFit/>
          </a:bodyPr>
          <a:lstStyle/>
          <a:p>
            <a:r>
              <a:rPr lang="en-US" sz="3200" b="1" dirty="0" smtClean="0">
                <a:solidFill>
                  <a:srgbClr val="FF0000"/>
                </a:solidFill>
                <a:latin typeface="Comic Sans MS" pitchFamily="66" charset="0"/>
              </a:rPr>
              <a:t>This lowland area borders the Atlantic Ocean in the eastern part of the United States. </a:t>
            </a:r>
            <a:endParaRPr lang="en-US" sz="3200" b="1" dirty="0">
              <a:solidFill>
                <a:srgbClr val="FF0000"/>
              </a:solidFill>
              <a:latin typeface="Comic Sans MS" pitchFamily="66" charset="0"/>
            </a:endParaRPr>
          </a:p>
        </p:txBody>
      </p:sp>
    </p:spTree>
    <p:extLst>
      <p:ext uri="{BB962C8B-B14F-4D97-AF65-F5344CB8AC3E}">
        <p14:creationId xmlns:p14="http://schemas.microsoft.com/office/powerpoint/2010/main" val="21267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en/thumb/8/85/Map_of_the_Great_Plains.png/256px-Map_of_the_Great_Plains.png">
            <a:hlinkClick r:id="rId2" tooltip="Approximate extent of the Great Plains[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503" y="1557768"/>
            <a:ext cx="4265429" cy="26325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ts1.mm.bing.net/th?id=H.4887278803422420&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55"/>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4.mm.bing.net/th?id=H.4703144927494875&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13855"/>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8215"/>
            <a:ext cx="9144000" cy="830997"/>
          </a:xfrm>
          <a:prstGeom prst="rect">
            <a:avLst/>
          </a:prstGeom>
          <a:noFill/>
        </p:spPr>
        <p:txBody>
          <a:bodyPr wrap="square" rtlCol="0">
            <a:spAutoFit/>
          </a:bodyPr>
          <a:lstStyle/>
          <a:p>
            <a:pPr algn="ctr"/>
            <a:r>
              <a:rPr lang="en-US" sz="4800" b="1" u="sng" dirty="0" smtClean="0">
                <a:latin typeface="Aharoni" pitchFamily="2" charset="-79"/>
                <a:cs typeface="Aharoni" pitchFamily="2" charset="-79"/>
              </a:rPr>
              <a:t>Great Plains</a:t>
            </a:r>
            <a:endParaRPr lang="en-US" sz="4800" b="1" u="sng" dirty="0">
              <a:latin typeface="Aharoni" pitchFamily="2" charset="-79"/>
              <a:cs typeface="Aharoni" pitchFamily="2" charset="-79"/>
            </a:endParaRPr>
          </a:p>
        </p:txBody>
      </p:sp>
      <p:sp>
        <p:nvSpPr>
          <p:cNvPr id="6" name="TextBox 5"/>
          <p:cNvSpPr txBox="1"/>
          <p:nvPr/>
        </p:nvSpPr>
        <p:spPr>
          <a:xfrm>
            <a:off x="-20782" y="5773855"/>
            <a:ext cx="9144000" cy="1077218"/>
          </a:xfrm>
          <a:prstGeom prst="rect">
            <a:avLst/>
          </a:prstGeom>
          <a:noFill/>
        </p:spPr>
        <p:txBody>
          <a:bodyPr wrap="square" rtlCol="0">
            <a:spAutoFit/>
          </a:bodyPr>
          <a:lstStyle/>
          <a:p>
            <a:r>
              <a:rPr lang="en-US" sz="3200" dirty="0" smtClean="0">
                <a:latin typeface="Comic Sans MS" pitchFamily="66" charset="0"/>
              </a:rPr>
              <a:t>This area consists of grasslands with no trees, and you can see for miles and miles.</a:t>
            </a:r>
            <a:endParaRPr lang="en-US" sz="3200" dirty="0">
              <a:latin typeface="Comic Sans MS" pitchFamily="66" charset="0"/>
            </a:endParaRPr>
          </a:p>
        </p:txBody>
      </p:sp>
      <p:sp>
        <p:nvSpPr>
          <p:cNvPr id="7" name="TextBox 6"/>
          <p:cNvSpPr txBox="1"/>
          <p:nvPr/>
        </p:nvSpPr>
        <p:spPr>
          <a:xfrm>
            <a:off x="-55418" y="4204195"/>
            <a:ext cx="9178636" cy="1569660"/>
          </a:xfrm>
          <a:prstGeom prst="rect">
            <a:avLst/>
          </a:prstGeom>
          <a:noFill/>
        </p:spPr>
        <p:txBody>
          <a:bodyPr wrap="square" rtlCol="0">
            <a:spAutoFit/>
          </a:bodyPr>
          <a:lstStyle/>
          <a:p>
            <a:r>
              <a:rPr lang="en-US" sz="3200" b="1" dirty="0" smtClean="0">
                <a:solidFill>
                  <a:srgbClr val="FF0000"/>
                </a:solidFill>
                <a:latin typeface="Comic Sans MS" pitchFamily="66" charset="0"/>
              </a:rPr>
              <a:t>The flat area in the middle of the United States, west of the Interior Plains and east of the Rocky Mountains. </a:t>
            </a:r>
            <a:endParaRPr lang="en-US" sz="3200" b="1" dirty="0">
              <a:solidFill>
                <a:srgbClr val="FF0000"/>
              </a:solidFill>
              <a:latin typeface="Comic Sans MS" pitchFamily="66" charset="0"/>
            </a:endParaRPr>
          </a:p>
        </p:txBody>
      </p:sp>
    </p:spTree>
    <p:extLst>
      <p:ext uri="{BB962C8B-B14F-4D97-AF65-F5344CB8AC3E}">
        <p14:creationId xmlns:p14="http://schemas.microsoft.com/office/powerpoint/2010/main" val="188410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3221</TotalTime>
  <Words>790</Words>
  <Application>Microsoft Office PowerPoint</Application>
  <PresentationFormat>On-screen Show (4:3)</PresentationFormat>
  <Paragraphs>58</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2_Office Theme</vt:lpstr>
      <vt:lpstr>Westward Expansion:     Lewis and Clark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Westward Expansion:      War of 1812</vt:lpstr>
      <vt:lpstr>PowerPoint Presentation</vt:lpstr>
      <vt:lpstr>PowerPoint Presentation</vt:lpstr>
      <vt:lpstr>PowerPoint Presentation</vt:lpstr>
      <vt:lpstr>PowerPoint Presentation</vt:lpstr>
      <vt:lpstr>PowerPoint Presentation</vt:lpstr>
      <vt:lpstr>9. Florida  was a piece of land turned over by Spain to the United States in 1819.</vt:lpstr>
      <vt:lpstr>Westward Expansion:      Barriers and Gateways</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User</dc:creator>
  <cp:lastModifiedBy>Boyett, Candice</cp:lastModifiedBy>
  <cp:revision>66</cp:revision>
  <cp:lastPrinted>2013-11-19T15:44:41Z</cp:lastPrinted>
  <dcterms:created xsi:type="dcterms:W3CDTF">2013-11-11T00:18:01Z</dcterms:created>
  <dcterms:modified xsi:type="dcterms:W3CDTF">2016-03-16T21:09:27Z</dcterms:modified>
</cp:coreProperties>
</file>