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9886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81000" y="3042000"/>
            <a:ext cx="2835275" cy="602456"/>
          </a:xfrm>
          <a:custGeom>
            <a:avLst/>
            <a:gdLst/>
            <a:ahLst/>
            <a:cxnLst/>
            <a:rect l="0" t="0" r="0" b="0"/>
            <a:pathLst>
              <a:path w="3572" h="1012" extrusionOk="0">
                <a:moveTo>
                  <a:pt x="1427" y="303"/>
                </a:moveTo>
                <a:lnTo>
                  <a:pt x="1427" y="303"/>
                </a:lnTo>
                <a:lnTo>
                  <a:pt x="1427" y="0"/>
                </a:lnTo>
                <a:lnTo>
                  <a:pt x="0" y="0"/>
                </a:lnTo>
                <a:lnTo>
                  <a:pt x="0" y="594"/>
                </a:lnTo>
                <a:lnTo>
                  <a:pt x="0" y="594"/>
                </a:lnTo>
                <a:lnTo>
                  <a:pt x="0" y="615"/>
                </a:lnTo>
                <a:lnTo>
                  <a:pt x="1" y="636"/>
                </a:lnTo>
                <a:lnTo>
                  <a:pt x="5" y="658"/>
                </a:lnTo>
                <a:lnTo>
                  <a:pt x="10" y="679"/>
                </a:lnTo>
                <a:lnTo>
                  <a:pt x="16" y="698"/>
                </a:lnTo>
                <a:lnTo>
                  <a:pt x="23" y="718"/>
                </a:lnTo>
                <a:lnTo>
                  <a:pt x="31" y="738"/>
                </a:lnTo>
                <a:lnTo>
                  <a:pt x="39" y="757"/>
                </a:lnTo>
                <a:lnTo>
                  <a:pt x="49" y="775"/>
                </a:lnTo>
                <a:lnTo>
                  <a:pt x="60" y="793"/>
                </a:lnTo>
                <a:lnTo>
                  <a:pt x="73" y="811"/>
                </a:lnTo>
                <a:lnTo>
                  <a:pt x="86" y="827"/>
                </a:lnTo>
                <a:lnTo>
                  <a:pt x="99" y="844"/>
                </a:lnTo>
                <a:lnTo>
                  <a:pt x="114" y="860"/>
                </a:lnTo>
                <a:lnTo>
                  <a:pt x="130" y="875"/>
                </a:lnTo>
                <a:lnTo>
                  <a:pt x="147" y="889"/>
                </a:lnTo>
                <a:lnTo>
                  <a:pt x="165" y="902"/>
                </a:lnTo>
                <a:lnTo>
                  <a:pt x="183" y="917"/>
                </a:lnTo>
                <a:lnTo>
                  <a:pt x="202" y="929"/>
                </a:lnTo>
                <a:lnTo>
                  <a:pt x="222" y="940"/>
                </a:lnTo>
                <a:lnTo>
                  <a:pt x="243" y="951"/>
                </a:lnTo>
                <a:lnTo>
                  <a:pt x="264" y="961"/>
                </a:lnTo>
                <a:lnTo>
                  <a:pt x="285" y="971"/>
                </a:lnTo>
                <a:lnTo>
                  <a:pt x="308" y="979"/>
                </a:lnTo>
                <a:lnTo>
                  <a:pt x="331" y="986"/>
                </a:lnTo>
                <a:lnTo>
                  <a:pt x="354" y="992"/>
                </a:lnTo>
                <a:lnTo>
                  <a:pt x="378" y="999"/>
                </a:lnTo>
                <a:lnTo>
                  <a:pt x="403" y="1004"/>
                </a:lnTo>
                <a:lnTo>
                  <a:pt x="427" y="1007"/>
                </a:lnTo>
                <a:lnTo>
                  <a:pt x="454" y="1010"/>
                </a:lnTo>
                <a:lnTo>
                  <a:pt x="478" y="1012"/>
                </a:lnTo>
                <a:lnTo>
                  <a:pt x="504" y="1012"/>
                </a:lnTo>
                <a:lnTo>
                  <a:pt x="3572" y="1012"/>
                </a:lnTo>
                <a:lnTo>
                  <a:pt x="3572" y="760"/>
                </a:lnTo>
                <a:lnTo>
                  <a:pt x="1882" y="760"/>
                </a:lnTo>
                <a:lnTo>
                  <a:pt x="1882" y="760"/>
                </a:lnTo>
                <a:lnTo>
                  <a:pt x="1859" y="759"/>
                </a:lnTo>
                <a:lnTo>
                  <a:pt x="1836" y="757"/>
                </a:lnTo>
                <a:lnTo>
                  <a:pt x="1814" y="754"/>
                </a:lnTo>
                <a:lnTo>
                  <a:pt x="1791" y="751"/>
                </a:lnTo>
                <a:lnTo>
                  <a:pt x="1768" y="746"/>
                </a:lnTo>
                <a:lnTo>
                  <a:pt x="1747" y="739"/>
                </a:lnTo>
                <a:lnTo>
                  <a:pt x="1725" y="733"/>
                </a:lnTo>
                <a:lnTo>
                  <a:pt x="1704" y="724"/>
                </a:lnTo>
                <a:lnTo>
                  <a:pt x="1685" y="715"/>
                </a:lnTo>
                <a:lnTo>
                  <a:pt x="1665" y="705"/>
                </a:lnTo>
                <a:lnTo>
                  <a:pt x="1645" y="693"/>
                </a:lnTo>
                <a:lnTo>
                  <a:pt x="1627" y="682"/>
                </a:lnTo>
                <a:lnTo>
                  <a:pt x="1609" y="669"/>
                </a:lnTo>
                <a:lnTo>
                  <a:pt x="1592" y="656"/>
                </a:lnTo>
                <a:lnTo>
                  <a:pt x="1575" y="641"/>
                </a:lnTo>
                <a:lnTo>
                  <a:pt x="1560" y="627"/>
                </a:lnTo>
                <a:lnTo>
                  <a:pt x="1544" y="610"/>
                </a:lnTo>
                <a:lnTo>
                  <a:pt x="1529" y="594"/>
                </a:lnTo>
                <a:lnTo>
                  <a:pt x="1516" y="576"/>
                </a:lnTo>
                <a:lnTo>
                  <a:pt x="1503" y="558"/>
                </a:lnTo>
                <a:lnTo>
                  <a:pt x="1492" y="540"/>
                </a:lnTo>
                <a:lnTo>
                  <a:pt x="1480" y="520"/>
                </a:lnTo>
                <a:lnTo>
                  <a:pt x="1471" y="501"/>
                </a:lnTo>
                <a:lnTo>
                  <a:pt x="1463" y="481"/>
                </a:lnTo>
                <a:lnTo>
                  <a:pt x="1454" y="460"/>
                </a:lnTo>
                <a:lnTo>
                  <a:pt x="1446" y="439"/>
                </a:lnTo>
                <a:lnTo>
                  <a:pt x="1440" y="418"/>
                </a:lnTo>
                <a:lnTo>
                  <a:pt x="1435" y="395"/>
                </a:lnTo>
                <a:lnTo>
                  <a:pt x="1432" y="372"/>
                </a:lnTo>
                <a:lnTo>
                  <a:pt x="1428" y="349"/>
                </a:lnTo>
                <a:lnTo>
                  <a:pt x="1427" y="326"/>
                </a:lnTo>
                <a:lnTo>
                  <a:pt x="1427" y="303"/>
                </a:lnTo>
                <a:lnTo>
                  <a:pt x="1427" y="3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6781800" y="3494438"/>
            <a:ext cx="1903412" cy="552450"/>
          </a:xfrm>
          <a:custGeom>
            <a:avLst/>
            <a:gdLst/>
            <a:ahLst/>
            <a:cxnLst/>
            <a:rect l="0" t="0" r="0" b="0"/>
            <a:pathLst>
              <a:path w="2398" h="927" extrusionOk="0">
                <a:moveTo>
                  <a:pt x="971" y="708"/>
                </a:moveTo>
                <a:lnTo>
                  <a:pt x="971" y="708"/>
                </a:lnTo>
                <a:lnTo>
                  <a:pt x="971" y="927"/>
                </a:lnTo>
                <a:lnTo>
                  <a:pt x="2398" y="927"/>
                </a:lnTo>
                <a:lnTo>
                  <a:pt x="2398" y="418"/>
                </a:lnTo>
                <a:lnTo>
                  <a:pt x="2398" y="418"/>
                </a:lnTo>
                <a:lnTo>
                  <a:pt x="2398" y="395"/>
                </a:lnTo>
                <a:lnTo>
                  <a:pt x="2395" y="374"/>
                </a:lnTo>
                <a:lnTo>
                  <a:pt x="2392" y="354"/>
                </a:lnTo>
                <a:lnTo>
                  <a:pt x="2389" y="333"/>
                </a:lnTo>
                <a:lnTo>
                  <a:pt x="2382" y="313"/>
                </a:lnTo>
                <a:lnTo>
                  <a:pt x="2375" y="294"/>
                </a:lnTo>
                <a:lnTo>
                  <a:pt x="2367" y="274"/>
                </a:lnTo>
                <a:lnTo>
                  <a:pt x="2359" y="254"/>
                </a:lnTo>
                <a:lnTo>
                  <a:pt x="2348" y="236"/>
                </a:lnTo>
                <a:lnTo>
                  <a:pt x="2338" y="219"/>
                </a:lnTo>
                <a:lnTo>
                  <a:pt x="2325" y="201"/>
                </a:lnTo>
                <a:lnTo>
                  <a:pt x="2312" y="184"/>
                </a:lnTo>
                <a:lnTo>
                  <a:pt x="2299" y="168"/>
                </a:lnTo>
                <a:lnTo>
                  <a:pt x="2282" y="152"/>
                </a:lnTo>
                <a:lnTo>
                  <a:pt x="2268" y="137"/>
                </a:lnTo>
                <a:lnTo>
                  <a:pt x="2250" y="122"/>
                </a:lnTo>
                <a:lnTo>
                  <a:pt x="2233" y="108"/>
                </a:lnTo>
                <a:lnTo>
                  <a:pt x="2214" y="94"/>
                </a:lnTo>
                <a:lnTo>
                  <a:pt x="2196" y="83"/>
                </a:lnTo>
                <a:lnTo>
                  <a:pt x="2176" y="70"/>
                </a:lnTo>
                <a:lnTo>
                  <a:pt x="2155" y="60"/>
                </a:lnTo>
                <a:lnTo>
                  <a:pt x="2134" y="50"/>
                </a:lnTo>
                <a:lnTo>
                  <a:pt x="2113" y="41"/>
                </a:lnTo>
                <a:lnTo>
                  <a:pt x="2090" y="32"/>
                </a:lnTo>
                <a:lnTo>
                  <a:pt x="2067" y="24"/>
                </a:lnTo>
                <a:lnTo>
                  <a:pt x="2044" y="18"/>
                </a:lnTo>
                <a:lnTo>
                  <a:pt x="2020" y="13"/>
                </a:lnTo>
                <a:lnTo>
                  <a:pt x="1995" y="8"/>
                </a:lnTo>
                <a:lnTo>
                  <a:pt x="1971" y="5"/>
                </a:lnTo>
                <a:lnTo>
                  <a:pt x="1944" y="1"/>
                </a:lnTo>
                <a:lnTo>
                  <a:pt x="1920" y="0"/>
                </a:lnTo>
                <a:lnTo>
                  <a:pt x="1894" y="0"/>
                </a:lnTo>
                <a:lnTo>
                  <a:pt x="0" y="0"/>
                </a:lnTo>
                <a:lnTo>
                  <a:pt x="0" y="251"/>
                </a:lnTo>
                <a:lnTo>
                  <a:pt x="514" y="251"/>
                </a:lnTo>
                <a:lnTo>
                  <a:pt x="514" y="251"/>
                </a:lnTo>
                <a:lnTo>
                  <a:pt x="539" y="251"/>
                </a:lnTo>
                <a:lnTo>
                  <a:pt x="562" y="254"/>
                </a:lnTo>
                <a:lnTo>
                  <a:pt x="585" y="256"/>
                </a:lnTo>
                <a:lnTo>
                  <a:pt x="607" y="261"/>
                </a:lnTo>
                <a:lnTo>
                  <a:pt x="629" y="266"/>
                </a:lnTo>
                <a:lnTo>
                  <a:pt x="651" y="272"/>
                </a:lnTo>
                <a:lnTo>
                  <a:pt x="673" y="279"/>
                </a:lnTo>
                <a:lnTo>
                  <a:pt x="692" y="287"/>
                </a:lnTo>
                <a:lnTo>
                  <a:pt x="713" y="297"/>
                </a:lnTo>
                <a:lnTo>
                  <a:pt x="733" y="307"/>
                </a:lnTo>
                <a:lnTo>
                  <a:pt x="753" y="318"/>
                </a:lnTo>
                <a:lnTo>
                  <a:pt x="771" y="330"/>
                </a:lnTo>
                <a:lnTo>
                  <a:pt x="789" y="343"/>
                </a:lnTo>
                <a:lnTo>
                  <a:pt x="805" y="356"/>
                </a:lnTo>
                <a:lnTo>
                  <a:pt x="823" y="370"/>
                </a:lnTo>
                <a:lnTo>
                  <a:pt x="838" y="385"/>
                </a:lnTo>
                <a:lnTo>
                  <a:pt x="854" y="401"/>
                </a:lnTo>
                <a:lnTo>
                  <a:pt x="867" y="418"/>
                </a:lnTo>
                <a:lnTo>
                  <a:pt x="882" y="434"/>
                </a:lnTo>
                <a:lnTo>
                  <a:pt x="893" y="452"/>
                </a:lnTo>
                <a:lnTo>
                  <a:pt x="906" y="472"/>
                </a:lnTo>
                <a:lnTo>
                  <a:pt x="918" y="491"/>
                </a:lnTo>
                <a:lnTo>
                  <a:pt x="927" y="511"/>
                </a:lnTo>
                <a:lnTo>
                  <a:pt x="936" y="530"/>
                </a:lnTo>
                <a:lnTo>
                  <a:pt x="944" y="552"/>
                </a:lnTo>
                <a:lnTo>
                  <a:pt x="952" y="573"/>
                </a:lnTo>
                <a:lnTo>
                  <a:pt x="957" y="594"/>
                </a:lnTo>
                <a:lnTo>
                  <a:pt x="963" y="617"/>
                </a:lnTo>
                <a:lnTo>
                  <a:pt x="967" y="638"/>
                </a:lnTo>
                <a:lnTo>
                  <a:pt x="970" y="661"/>
                </a:lnTo>
                <a:lnTo>
                  <a:pt x="971" y="685"/>
                </a:lnTo>
                <a:lnTo>
                  <a:pt x="971" y="708"/>
                </a:lnTo>
                <a:lnTo>
                  <a:pt x="971" y="7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381000" y="0"/>
            <a:ext cx="1136699" cy="2971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3268663" y="3494438"/>
            <a:ext cx="1700099" cy="1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21262" y="3494438"/>
            <a:ext cx="1684199" cy="15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7546975" y="4087369"/>
            <a:ext cx="1139824" cy="1057275"/>
          </a:xfrm>
          <a:custGeom>
            <a:avLst/>
            <a:gdLst/>
            <a:ahLst/>
            <a:cxnLst/>
            <a:rect l="0" t="0" r="0" b="0"/>
            <a:pathLst>
              <a:path w="1437" h="1776" extrusionOk="0">
                <a:moveTo>
                  <a:pt x="1435" y="1776"/>
                </a:moveTo>
                <a:lnTo>
                  <a:pt x="0" y="1776"/>
                </a:lnTo>
                <a:lnTo>
                  <a:pt x="2" y="0"/>
                </a:lnTo>
                <a:lnTo>
                  <a:pt x="1437" y="0"/>
                </a:lnTo>
                <a:lnTo>
                  <a:pt x="1435" y="177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220060" y="2187175"/>
            <a:ext cx="47100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2220060" y="3731180"/>
            <a:ext cx="4710000" cy="6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buNone/>
              <a:defRPr sz="2400"/>
            </a:lvl1pPr>
            <a:lvl2pPr lvl="1" algn="ctr">
              <a:spcBef>
                <a:spcPts val="0"/>
              </a:spcBef>
              <a:buNone/>
              <a:defRPr/>
            </a:lvl2pPr>
            <a:lvl3pPr lvl="2" algn="ctr">
              <a:spcBef>
                <a:spcPts val="0"/>
              </a:spcBef>
              <a:buNone/>
              <a:defRPr/>
            </a:lvl3pPr>
            <a:lvl4pPr lvl="3" algn="ctr">
              <a:spcBef>
                <a:spcPts val="0"/>
              </a:spcBef>
              <a:buSzPct val="100000"/>
              <a:buNone/>
              <a:defRPr sz="2400"/>
            </a:lvl4pPr>
            <a:lvl5pPr lvl="4" algn="ctr">
              <a:spcBef>
                <a:spcPts val="0"/>
              </a:spcBef>
              <a:buSzPct val="100000"/>
              <a:buNone/>
              <a:defRPr sz="2400"/>
            </a:lvl5pPr>
            <a:lvl6pPr lvl="5" algn="ctr">
              <a:spcBef>
                <a:spcPts val="0"/>
              </a:spcBef>
              <a:buSzPct val="100000"/>
              <a:buNone/>
              <a:defRPr sz="2400"/>
            </a:lvl6pPr>
            <a:lvl7pPr lvl="6" algn="ctr">
              <a:spcBef>
                <a:spcPts val="0"/>
              </a:spcBef>
              <a:buSzPct val="100000"/>
              <a:buNone/>
              <a:defRPr sz="2400"/>
            </a:lvl7pPr>
            <a:lvl8pPr lvl="7" algn="ctr">
              <a:spcBef>
                <a:spcPts val="0"/>
              </a:spcBef>
              <a:buSzPct val="100000"/>
              <a:buNone/>
              <a:defRPr sz="2400"/>
            </a:lvl8pPr>
            <a:lvl9pPr lvl="8" algn="ctr">
              <a:spcBef>
                <a:spcPts val="0"/>
              </a:spcBef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3859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827083" y="1184672"/>
            <a:ext cx="3859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 rot="10800000" flipH="1">
            <a:off x="228600" y="4000518"/>
            <a:ext cx="2208225" cy="1145738"/>
          </a:xfrm>
          <a:custGeom>
            <a:avLst/>
            <a:gdLst/>
            <a:ahLst/>
            <a:cxnLst/>
            <a:rect l="0" t="0" r="0" b="0"/>
            <a:pathLst>
              <a:path w="10000" h="18832" extrusionOk="0">
                <a:moveTo>
                  <a:pt x="2283" y="11895"/>
                </a:moveTo>
                <a:lnTo>
                  <a:pt x="2283" y="11895"/>
                </a:lnTo>
                <a:cubicBezTo>
                  <a:pt x="2258" y="7997"/>
                  <a:pt x="2271" y="3898"/>
                  <a:pt x="2246" y="0"/>
                </a:cubicBezTo>
                <a:lnTo>
                  <a:pt x="37" y="98"/>
                </a:lnTo>
                <a:cubicBezTo>
                  <a:pt x="25" y="4986"/>
                  <a:pt x="12" y="9874"/>
                  <a:pt x="0" y="14762"/>
                </a:cubicBezTo>
                <a:lnTo>
                  <a:pt x="0" y="14762"/>
                </a:lnTo>
                <a:lnTo>
                  <a:pt x="0" y="14967"/>
                </a:lnTo>
                <a:cubicBezTo>
                  <a:pt x="2" y="15036"/>
                  <a:pt x="5" y="15104"/>
                  <a:pt x="7" y="15173"/>
                </a:cubicBezTo>
                <a:cubicBezTo>
                  <a:pt x="11" y="15241"/>
                  <a:pt x="14" y="15310"/>
                  <a:pt x="18" y="15378"/>
                </a:cubicBezTo>
                <a:cubicBezTo>
                  <a:pt x="24" y="15443"/>
                  <a:pt x="30" y="15509"/>
                  <a:pt x="36" y="15574"/>
                </a:cubicBezTo>
                <a:cubicBezTo>
                  <a:pt x="42" y="15642"/>
                  <a:pt x="48" y="15711"/>
                  <a:pt x="54" y="15779"/>
                </a:cubicBezTo>
                <a:cubicBezTo>
                  <a:pt x="61" y="15844"/>
                  <a:pt x="68" y="15910"/>
                  <a:pt x="75" y="15975"/>
                </a:cubicBezTo>
                <a:cubicBezTo>
                  <a:pt x="85" y="16037"/>
                  <a:pt x="94" y="16099"/>
                  <a:pt x="104" y="16161"/>
                </a:cubicBezTo>
                <a:cubicBezTo>
                  <a:pt x="116" y="16220"/>
                  <a:pt x="128" y="16278"/>
                  <a:pt x="140" y="16337"/>
                </a:cubicBezTo>
                <a:cubicBezTo>
                  <a:pt x="152" y="16402"/>
                  <a:pt x="164" y="16468"/>
                  <a:pt x="176" y="16533"/>
                </a:cubicBezTo>
                <a:cubicBezTo>
                  <a:pt x="189" y="16592"/>
                  <a:pt x="203" y="16650"/>
                  <a:pt x="216" y="16709"/>
                </a:cubicBezTo>
                <a:cubicBezTo>
                  <a:pt x="230" y="16761"/>
                  <a:pt x="245" y="16813"/>
                  <a:pt x="259" y="16865"/>
                </a:cubicBezTo>
                <a:cubicBezTo>
                  <a:pt x="275" y="16924"/>
                  <a:pt x="290" y="16982"/>
                  <a:pt x="306" y="17041"/>
                </a:cubicBezTo>
                <a:cubicBezTo>
                  <a:pt x="324" y="17097"/>
                  <a:pt x="341" y="17152"/>
                  <a:pt x="359" y="17208"/>
                </a:cubicBezTo>
                <a:cubicBezTo>
                  <a:pt x="376" y="17254"/>
                  <a:pt x="393" y="17299"/>
                  <a:pt x="410" y="17345"/>
                </a:cubicBezTo>
                <a:cubicBezTo>
                  <a:pt x="430" y="17400"/>
                  <a:pt x="451" y="17456"/>
                  <a:pt x="471" y="17511"/>
                </a:cubicBezTo>
                <a:cubicBezTo>
                  <a:pt x="490" y="17557"/>
                  <a:pt x="509" y="17602"/>
                  <a:pt x="528" y="17648"/>
                </a:cubicBezTo>
                <a:cubicBezTo>
                  <a:pt x="550" y="17690"/>
                  <a:pt x="571" y="17733"/>
                  <a:pt x="593" y="17775"/>
                </a:cubicBezTo>
                <a:cubicBezTo>
                  <a:pt x="615" y="17817"/>
                  <a:pt x="636" y="17860"/>
                  <a:pt x="658" y="17902"/>
                </a:cubicBezTo>
                <a:cubicBezTo>
                  <a:pt x="681" y="17945"/>
                  <a:pt x="703" y="17987"/>
                  <a:pt x="726" y="18030"/>
                </a:cubicBezTo>
                <a:lnTo>
                  <a:pt x="798" y="18147"/>
                </a:lnTo>
                <a:cubicBezTo>
                  <a:pt x="822" y="18180"/>
                  <a:pt x="846" y="18212"/>
                  <a:pt x="870" y="18245"/>
                </a:cubicBezTo>
                <a:lnTo>
                  <a:pt x="945" y="18353"/>
                </a:lnTo>
                <a:cubicBezTo>
                  <a:pt x="973" y="18379"/>
                  <a:pt x="1000" y="18405"/>
                  <a:pt x="1028" y="18431"/>
                </a:cubicBezTo>
                <a:cubicBezTo>
                  <a:pt x="1053" y="18457"/>
                  <a:pt x="1079" y="18483"/>
                  <a:pt x="1104" y="18509"/>
                </a:cubicBezTo>
                <a:lnTo>
                  <a:pt x="1186" y="18597"/>
                </a:lnTo>
                <a:lnTo>
                  <a:pt x="1272" y="18656"/>
                </a:lnTo>
                <a:cubicBezTo>
                  <a:pt x="1302" y="18672"/>
                  <a:pt x="1332" y="18689"/>
                  <a:pt x="1362" y="18705"/>
                </a:cubicBezTo>
                <a:cubicBezTo>
                  <a:pt x="1391" y="18721"/>
                  <a:pt x="1420" y="18738"/>
                  <a:pt x="1449" y="18754"/>
                </a:cubicBezTo>
                <a:cubicBezTo>
                  <a:pt x="1479" y="18770"/>
                  <a:pt x="1508" y="18787"/>
                  <a:pt x="1538" y="18803"/>
                </a:cubicBezTo>
                <a:lnTo>
                  <a:pt x="1625" y="18812"/>
                </a:lnTo>
                <a:cubicBezTo>
                  <a:pt x="1656" y="18819"/>
                  <a:pt x="1687" y="18825"/>
                  <a:pt x="1718" y="18832"/>
                </a:cubicBezTo>
                <a:lnTo>
                  <a:pt x="1812" y="18832"/>
                </a:lnTo>
                <a:lnTo>
                  <a:pt x="10000" y="18832"/>
                </a:lnTo>
                <a:lnTo>
                  <a:pt x="10000" y="16278"/>
                </a:lnTo>
                <a:lnTo>
                  <a:pt x="3925" y="16278"/>
                </a:lnTo>
                <a:lnTo>
                  <a:pt x="3925" y="16278"/>
                </a:lnTo>
                <a:lnTo>
                  <a:pt x="3843" y="16278"/>
                </a:lnTo>
                <a:cubicBezTo>
                  <a:pt x="3814" y="16272"/>
                  <a:pt x="3785" y="16265"/>
                  <a:pt x="3756" y="16259"/>
                </a:cubicBezTo>
                <a:lnTo>
                  <a:pt x="3674" y="16229"/>
                </a:lnTo>
                <a:cubicBezTo>
                  <a:pt x="3649" y="16219"/>
                  <a:pt x="3623" y="16210"/>
                  <a:pt x="3598" y="16200"/>
                </a:cubicBezTo>
                <a:cubicBezTo>
                  <a:pt x="3570" y="16184"/>
                  <a:pt x="3543" y="16167"/>
                  <a:pt x="3515" y="16151"/>
                </a:cubicBezTo>
                <a:lnTo>
                  <a:pt x="3440" y="16082"/>
                </a:lnTo>
                <a:lnTo>
                  <a:pt x="3361" y="16024"/>
                </a:lnTo>
                <a:cubicBezTo>
                  <a:pt x="3336" y="15998"/>
                  <a:pt x="3310" y="15972"/>
                  <a:pt x="3285" y="15946"/>
                </a:cubicBezTo>
                <a:lnTo>
                  <a:pt x="3217" y="15857"/>
                </a:lnTo>
                <a:cubicBezTo>
                  <a:pt x="3193" y="15828"/>
                  <a:pt x="3169" y="15798"/>
                  <a:pt x="3145" y="15769"/>
                </a:cubicBezTo>
                <a:lnTo>
                  <a:pt x="3073" y="15652"/>
                </a:lnTo>
                <a:cubicBezTo>
                  <a:pt x="3053" y="15616"/>
                  <a:pt x="3032" y="15580"/>
                  <a:pt x="3012" y="15544"/>
                </a:cubicBezTo>
                <a:cubicBezTo>
                  <a:pt x="2991" y="15505"/>
                  <a:pt x="2969" y="15466"/>
                  <a:pt x="2948" y="15427"/>
                </a:cubicBezTo>
                <a:cubicBezTo>
                  <a:pt x="2926" y="15385"/>
                  <a:pt x="2905" y="15342"/>
                  <a:pt x="2883" y="15300"/>
                </a:cubicBezTo>
                <a:cubicBezTo>
                  <a:pt x="2863" y="15254"/>
                  <a:pt x="2842" y="15209"/>
                  <a:pt x="2822" y="15163"/>
                </a:cubicBezTo>
                <a:cubicBezTo>
                  <a:pt x="2803" y="15114"/>
                  <a:pt x="2783" y="15065"/>
                  <a:pt x="2764" y="15016"/>
                </a:cubicBezTo>
                <a:lnTo>
                  <a:pt x="2710" y="14869"/>
                </a:lnTo>
                <a:cubicBezTo>
                  <a:pt x="2693" y="14817"/>
                  <a:pt x="2677" y="14765"/>
                  <a:pt x="2660" y="14713"/>
                </a:cubicBezTo>
                <a:cubicBezTo>
                  <a:pt x="2644" y="14657"/>
                  <a:pt x="2629" y="14602"/>
                  <a:pt x="2613" y="14546"/>
                </a:cubicBezTo>
                <a:cubicBezTo>
                  <a:pt x="2596" y="14491"/>
                  <a:pt x="2580" y="14435"/>
                  <a:pt x="2563" y="14380"/>
                </a:cubicBezTo>
                <a:cubicBezTo>
                  <a:pt x="2550" y="14321"/>
                  <a:pt x="2536" y="14263"/>
                  <a:pt x="2523" y="14204"/>
                </a:cubicBezTo>
                <a:cubicBezTo>
                  <a:pt x="2510" y="14139"/>
                  <a:pt x="2497" y="14073"/>
                  <a:pt x="2484" y="14008"/>
                </a:cubicBezTo>
                <a:cubicBezTo>
                  <a:pt x="2472" y="13943"/>
                  <a:pt x="2460" y="13877"/>
                  <a:pt x="2448" y="13812"/>
                </a:cubicBezTo>
                <a:cubicBezTo>
                  <a:pt x="2436" y="13750"/>
                  <a:pt x="2424" y="13689"/>
                  <a:pt x="2412" y="13627"/>
                </a:cubicBezTo>
                <a:cubicBezTo>
                  <a:pt x="2402" y="13562"/>
                  <a:pt x="2393" y="13496"/>
                  <a:pt x="2383" y="13431"/>
                </a:cubicBezTo>
                <a:cubicBezTo>
                  <a:pt x="2375" y="13362"/>
                  <a:pt x="2366" y="13294"/>
                  <a:pt x="2358" y="13225"/>
                </a:cubicBezTo>
                <a:cubicBezTo>
                  <a:pt x="2351" y="13157"/>
                  <a:pt x="2343" y="13088"/>
                  <a:pt x="2336" y="13020"/>
                </a:cubicBezTo>
                <a:lnTo>
                  <a:pt x="2318" y="12795"/>
                </a:lnTo>
                <a:cubicBezTo>
                  <a:pt x="2312" y="12726"/>
                  <a:pt x="2307" y="12658"/>
                  <a:pt x="2301" y="12589"/>
                </a:cubicBezTo>
                <a:cubicBezTo>
                  <a:pt x="2298" y="12514"/>
                  <a:pt x="2296" y="12439"/>
                  <a:pt x="2293" y="12364"/>
                </a:cubicBezTo>
                <a:lnTo>
                  <a:pt x="2290" y="12139"/>
                </a:lnTo>
                <a:cubicBezTo>
                  <a:pt x="2288" y="12058"/>
                  <a:pt x="2285" y="11976"/>
                  <a:pt x="2283" y="11895"/>
                </a:cubicBezTo>
                <a:lnTo>
                  <a:pt x="2283" y="118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2497136" y="4000500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4995862" y="4000500"/>
            <a:ext cx="1965299" cy="15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7010400" y="4000500"/>
            <a:ext cx="2133599" cy="156000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020958" y="4406309"/>
            <a:ext cx="7813199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buSzPct val="100000"/>
              <a:buNone/>
              <a:defRPr sz="1800" b="1"/>
            </a:lvl1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2413000" y="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4911726" y="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6943725" y="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0"/>
            <a:ext cx="2346300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0" y="4987527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498725" y="4987527"/>
            <a:ext cx="1965299" cy="15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4513262" y="4987527"/>
            <a:ext cx="46307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lt2"/>
              </a:buClr>
              <a:buSzPct val="100000"/>
              <a:defRPr sz="3000">
                <a:solidFill>
                  <a:schemeClr val="lt2"/>
                </a:solidFill>
              </a:defRPr>
            </a:lvl1pPr>
            <a:lvl2pPr lvl="1"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2pPr>
            <a:lvl3pPr lvl="2"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3pPr>
            <a:lvl4pPr lvl="3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4pPr>
            <a:lvl5pPr lvl="4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5pPr>
            <a:lvl6pPr lvl="5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6pPr>
            <a:lvl7pPr lvl="6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7pPr>
            <a:lvl8pPr lvl="7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8pPr>
            <a:lvl9pPr lvl="8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2"/>
                </a:solidFill>
              </a:rPr>
              <a:t>‹#›</a:t>
            </a:fld>
            <a:endParaRPr lang="en" sz="13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Boston,+MA/@42.3657775,-71.0544105,13z/data=!4m2!3m1!1s0x89e3652d0d3d311b:0x787cbf240162e8a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ir/New+York,+NY/Albany,+NY/@41.6847556,-74.9674414,8z/data=!3m1!4b1!4m14!4m13!1m5!1m1!1s0x89c24fa5d33f083b:0xc80b8f06e177fe62!2m2!1d-74.0059413!2d40.7127837!1m5!1m1!1s0x89de0a34cc4ffb4b:0xe1a16312a0e728c4!2m2!1d-73.7562317!2d42.6525793!3e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hiladelphia,+PA/@39.9142368,-75.2427061,10z/data=!4m2!3m1!1s0x89c6b7d8d4b54beb:0x89f514d88c3e58c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2220060" y="2187175"/>
            <a:ext cx="47100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Industrial Revolution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220060" y="3731180"/>
            <a:ext cx="4710000" cy="6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By the 1850s, there were 9,000 miles of railroad track in the U.S. 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A trip from New York City to Albany, New York would take 32 hours by steamboat and only 10 hours by train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Railroads were used for transporting: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food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clothes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supplies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people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Railroad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Railroad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947" y="1305302"/>
            <a:ext cx="5566112" cy="36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Boston, Massachusetts 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575" y="1303875"/>
            <a:ext cx="5795360" cy="36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1800s - Boston grew to a large seaport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Why? Because the railroads and steamboats made transporting goods across the country easy and quick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Boston is surrounded by several small rivers that connect the city to other regions. Shipping products made in Boston was easy</a:t>
            </a:r>
          </a:p>
          <a:p>
            <a:pPr marL="914400" lvl="1" indent="-292100" rtl="0">
              <a:spcBef>
                <a:spcPts val="0"/>
              </a:spcBef>
              <a:buSzPct val="100000"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https://www.google.com/maps/place/Boston,+MA/@42.3657775,-71.0544105,13z/data=!4m2!3m1!1s0x89e3652d0d3d311b:0x787cbf240162e8a0</a:t>
            </a:r>
            <a:r>
              <a:rPr lang="en" sz="1000"/>
              <a:t>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Boston, Massachusetts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1850s - The growing railroad system made Boston a huge international seaport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Boston was one of the country’s largest manufacturers of clothing, leather goods, and machinery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Boston, Massachusetts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89000" y="966399"/>
            <a:ext cx="7831799" cy="349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Steamboats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/>
              <a:t>August 9, 1807 - first steamboat travels up the Hudson River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/>
              <a:t>Powered by </a:t>
            </a:r>
            <a:r>
              <a:rPr lang="en" sz="2200" u="sng"/>
              <a:t>steam</a:t>
            </a:r>
            <a:r>
              <a:rPr lang="en" sz="2200"/>
              <a:t>, not oars, wind, or water currents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/>
              <a:t>First steamboat traveled from New York City to Albany, New York in a record 32 hours</a:t>
            </a:r>
          </a:p>
          <a:p>
            <a:pPr marL="1371600" lvl="2" indent="-292100" rtl="0">
              <a:spcBef>
                <a:spcPts val="0"/>
              </a:spcBef>
              <a:buSzPct val="100000"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https://www.google.com/maps/dir/New+York,+NY/Albany,+NY/@41.6847556,-74.9674414,8z/data=!3m1!4b1!4m14!4m13!1m5!1m1!1s0x89c24fa5d33f083b:0xc80b8f06e177fe62!2m2!1d-74.0059413!2d40.7127837!1m5!1m1!1s0x89de0a34cc4ffb4b:0xe1a16312a0e728c4!2m2!1d-73.7562317!2d42.6525793!3e0</a:t>
            </a:r>
            <a:r>
              <a:rPr lang="en" sz="1000"/>
              <a:t> 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Because roads were so poor at this time, rivers and canals were the fastest and cheapest ways to ship goods.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 u="sng"/>
              <a:t>Canal</a:t>
            </a:r>
            <a:r>
              <a:rPr lang="en" sz="2200"/>
              <a:t>: waterways built for travel and shipping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88998" y="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Changes in Transportation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900" y="432300"/>
            <a:ext cx="7369628" cy="44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Philadelphia, Pennsylvania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750" y="916977"/>
            <a:ext cx="5755300" cy="41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1800 - largest city in U.S. (over 60,000 people)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Became one of the first U.S. industrial cities because of its busy port</a:t>
            </a:r>
          </a:p>
          <a:p>
            <a:pPr marL="914400" lvl="1" indent="-292100" rtl="0">
              <a:spcBef>
                <a:spcPts val="0"/>
              </a:spcBef>
              <a:buSzPct val="100000"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https://www.google.com/maps/place/Philadelphia,+PA/@39.9142368,-75.2427061,10z/data=!4m2!3m1!1s0x89c6b7d8d4b54beb:0x89f514d88c3e58c1</a:t>
            </a:r>
            <a:r>
              <a:rPr lang="en" sz="1000"/>
              <a:t>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Financial center of the U.S.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First mint was in Philadelphia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First and second bank in Philadelphia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Philadelphia, Pennsylvania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Philadelphia’s shipping industry was messed up by the War of 1812 and never regained its power after the war.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New York became the next major city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Philadelphia, Pennsylvania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Opened in 1825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Connected the Hudson River and Lake Erie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363 miles long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Erie Canal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Erie Canal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203" y="1019802"/>
            <a:ext cx="2864024" cy="193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5400" y="1560625"/>
            <a:ext cx="4566524" cy="336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With the invention of steamboats and canal systems (Erie Canal especially), New York became the </a:t>
            </a:r>
            <a:r>
              <a:rPr lang="en" u="sng"/>
              <a:t>largest city</a:t>
            </a:r>
            <a:r>
              <a:rPr lang="en"/>
              <a:t> with the </a:t>
            </a:r>
            <a:r>
              <a:rPr lang="en" u="sng"/>
              <a:t>busiest port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The Erie Canal connected the urban port with the agricultural markets inside the United States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Erie Canal and New York City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rek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On-screen Show (16:9)</PresentationFormat>
  <Paragraphs>46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Industrial Revolution</vt:lpstr>
      <vt:lpstr>Changes in Transportation</vt:lpstr>
      <vt:lpstr>PowerPoint Presentation</vt:lpstr>
      <vt:lpstr>Philadelphia, Pennsylvania</vt:lpstr>
      <vt:lpstr>Philadelphia, Pennsylvania</vt:lpstr>
      <vt:lpstr>Philadelphia, Pennsylvania</vt:lpstr>
      <vt:lpstr>The Erie Canal</vt:lpstr>
      <vt:lpstr>The Erie Canal</vt:lpstr>
      <vt:lpstr>Erie Canal and New York City</vt:lpstr>
      <vt:lpstr>Railroad</vt:lpstr>
      <vt:lpstr>Railroad</vt:lpstr>
      <vt:lpstr>Boston, Massachusetts </vt:lpstr>
      <vt:lpstr>Boston, Massachusetts </vt:lpstr>
      <vt:lpstr>Boston, Massachusetts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</dc:title>
  <dc:creator>Boyett, Candice</dc:creator>
  <cp:lastModifiedBy>Boyett, Candice</cp:lastModifiedBy>
  <cp:revision>1</cp:revision>
  <dcterms:modified xsi:type="dcterms:W3CDTF">2016-02-25T20:16:00Z</dcterms:modified>
</cp:coreProperties>
</file>