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2" r:id="rId2"/>
    <p:sldId id="256" r:id="rId3"/>
    <p:sldId id="257" r:id="rId4"/>
    <p:sldId id="258" r:id="rId5"/>
    <p:sldId id="259" r:id="rId6"/>
    <p:sldId id="266" r:id="rId7"/>
    <p:sldId id="269" r:id="rId8"/>
    <p:sldId id="270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031"/>
    <a:srgbClr val="440045"/>
    <a:srgbClr val="004A82"/>
    <a:srgbClr val="159BFF"/>
    <a:srgbClr val="0081E2"/>
    <a:srgbClr val="007AD6"/>
    <a:srgbClr val="25A2FF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88" autoAdjust="0"/>
  </p:normalViewPr>
  <p:slideViewPr>
    <p:cSldViewPr>
      <p:cViewPr varScale="1">
        <p:scale>
          <a:sx n="102" d="100"/>
          <a:sy n="102" d="100"/>
        </p:scale>
        <p:origin x="-1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78AD2427-5F14-A543-8574-8EF2748B00C7}" type="datetime1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45A476E-3173-7043-91AE-A6646607A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87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755FF8-C50A-2744-A9D1-B691E3DA405C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105F18-59E1-2D49-ABB0-64D334C52A84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2EB09D-71ED-6846-A0D3-FF522F61D14B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1610BB-92C8-5743-8FA7-87F774F40DF6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88224E-2A48-314E-A89F-9A44B9806DE3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B90F3F-B0AE-1C46-A84A-3DA4C46BC9EB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990148-58D2-1941-9A0D-849CF9ABFDB7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40640D-5CA7-DC44-8AB1-FBA851A5FA14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D8E36B-E422-B74F-9581-7B76503A001C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755FF8-C50A-2744-A9D1-B691E3DA405C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FC0F99-F35B-224F-97EA-0E2950111034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CF6760-D6CB-4949-AD69-FFCDDD27001A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0B4011-2ABA-024A-820A-68883305FE38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1F5C57-8677-324D-9684-2C696E974284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5BA0BA-D3BC-454B-A769-23308DA46015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F33A0E-A0CE-A749-A1CF-1CB2636F6103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D4FC4E-83C7-3242-BDBC-311CA4715EF3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A58634-7B8D-764D-931F-EC8E22B2F5BA}" type="datetime1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1CCFCB-4009-1840-826D-7B38FE66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98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2AB67-BA9B-AF4C-BAAD-2F11A29B6798}" type="datetime1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C4FD-08F4-2B4E-BFFC-C75AB639A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8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108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FAE7B5-0D42-3142-94FE-6E3E0A5B952E}" type="datetime1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F04860-54E3-3043-B09B-90B439BB9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C334-6526-9043-B404-719F5FD054A3}" type="datetime1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526E-62F8-A648-9063-BE083895E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5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00854B-30E0-9D41-8937-F9154D99F74E}" type="datetime1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E23C10-0E8E-1D46-BF8D-AF362C308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98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62DFE-35D9-B744-A8D0-E43C6A32009D}" type="datetime1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A6694-A946-4847-A2A1-06441A352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5577-06A8-3843-958D-017BDEF78E82}" type="datetime1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49B5-4087-874E-A051-E31F47F46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1B6D4-F110-9949-B851-37B210FEFC26}" type="datetime1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80A6-B8E8-B848-B57C-F4E2FA545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91C8CE-FAD2-2B4F-8438-5A8CE9BD9DB9}" type="datetime1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9AA403-5157-B644-A688-8F8CBD0E0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3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6D8455-612C-4E49-97CB-AF73B400D413}" type="datetime1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B54817-68DD-164A-888E-2022EBCFF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134461-4541-CE4A-A2D4-72F95A34D5D3}" type="datetime1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9F3E49-841E-FD49-84F2-DBEE5BCEB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69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3F3F3F"/>
                </a:solidFill>
                <a:latin typeface="Corbel" charset="0"/>
              </a:defRPr>
            </a:lvl1pPr>
          </a:lstStyle>
          <a:p>
            <a:pPr>
              <a:defRPr/>
            </a:pPr>
            <a:fld id="{4A13E214-EDC3-D049-AB80-BEC8F007B096}" type="datetime1">
              <a:rPr lang="en-US"/>
              <a:pPr>
                <a:defRPr/>
              </a:pPr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3F3F3F"/>
                </a:solidFill>
                <a:latin typeface="Corbel" charset="0"/>
              </a:defRPr>
            </a:lvl1pPr>
          </a:lstStyle>
          <a:p>
            <a:pPr>
              <a:defRPr/>
            </a:pPr>
            <a:fld id="{28878807-7871-D54D-8ECA-A7763FDCD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1" r:id="rId2"/>
    <p:sldLayoutId id="2147483707" r:id="rId3"/>
    <p:sldLayoutId id="2147483702" r:id="rId4"/>
    <p:sldLayoutId id="2147483703" r:id="rId5"/>
    <p:sldLayoutId id="2147483704" r:id="rId6"/>
    <p:sldLayoutId id="2147483708" r:id="rId7"/>
    <p:sldLayoutId id="2147483709" r:id="rId8"/>
    <p:sldLayoutId id="2147483710" r:id="rId9"/>
    <p:sldLayoutId id="2147483705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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0"/>
        <a:buChar char=""/>
        <a:defRPr lang="en-US"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gif"/><Relationship Id="rId5" Type="http://schemas.openxmlformats.org/officeDocument/2006/relationships/image" Target="../media/image9.gif"/><Relationship Id="rId6" Type="http://schemas.openxmlformats.org/officeDocument/2006/relationships/image" Target="../media/image10.gif"/><Relationship Id="rId7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slide" Target="slide16.xm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slide" Target="slide16.xml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slide" Target="slide16.xm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0"/>
            <a:ext cx="2133600" cy="56388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04" t="-421" r="27226" b="12576"/>
          <a:stretch/>
        </p:blipFill>
        <p:spPr>
          <a:xfrm>
            <a:off x="0" y="0"/>
            <a:ext cx="7035800" cy="5626100"/>
          </a:xfrm>
          <a:prstGeom prst="rect">
            <a:avLst/>
          </a:prstGeom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0" y="5791200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ienne" charset="0"/>
              </a:rPr>
              <a:t>Weather and Weather Tools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ienne" charset="0"/>
            </a:endParaRPr>
          </a:p>
        </p:txBody>
      </p:sp>
      <p:pic>
        <p:nvPicPr>
          <p:cNvPr id="7" name="Picture 2" descr="http://upload.wikimedia.org/wikipedia/commons/6/6d/Wind_vane_05643.jpg"/>
          <p:cNvPicPr>
            <a:picLocks noChangeAspect="1" noChangeArrowheads="1"/>
          </p:cNvPicPr>
          <p:nvPr/>
        </p:nvPicPr>
        <p:blipFill>
          <a:blip r:embed="rId4" cstate="print"/>
          <a:srcRect l="9897" r="6529"/>
          <a:stretch>
            <a:fillRect/>
          </a:stretch>
        </p:blipFill>
        <p:spPr bwMode="auto">
          <a:xfrm>
            <a:off x="7315200" y="304800"/>
            <a:ext cx="1527751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www.secondwind.com/contentImages/C3AnemometerLarge.jpg"/>
          <p:cNvPicPr>
            <a:picLocks noChangeAspect="1" noChangeArrowheads="1"/>
          </p:cNvPicPr>
          <p:nvPr/>
        </p:nvPicPr>
        <p:blipFill rotWithShape="1">
          <a:blip r:embed="rId5"/>
          <a:srcRect b="9131"/>
          <a:stretch/>
        </p:blipFill>
        <p:spPr bwMode="auto">
          <a:xfrm>
            <a:off x="7315200" y="2133600"/>
            <a:ext cx="152619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ttp://www.novalynx.com/images/230-p1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3886200"/>
            <a:ext cx="1524000" cy="1497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 flipV="1">
            <a:off x="0" y="5638800"/>
            <a:ext cx="9144000" cy="7620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86600" y="0"/>
            <a:ext cx="0" cy="563880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7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secondwind.com/contentImages/C3Anemometer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85352"/>
            <a:ext cx="5334000" cy="52753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762000" y="152400"/>
            <a:ext cx="6400800" cy="762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mienne" pitchFamily="82" charset="0"/>
              </a:rPr>
              <a:t>Tools for Measuring Weather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72200" y="2971800"/>
            <a:ext cx="2819400" cy="1676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mienne" pitchFamily="82" charset="0"/>
              </a:rPr>
              <a:t>this tool measures wind speed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19800" y="2057400"/>
            <a:ext cx="2971800" cy="762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mienne" pitchFamily="82" charset="0"/>
              </a:rPr>
              <a:t>Anemometer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152400"/>
            <a:ext cx="6324600" cy="762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mienne" pitchFamily="82" charset="0"/>
              </a:rPr>
              <a:t>Tools for Measuring Weather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72200" y="2971800"/>
            <a:ext cx="2819400" cy="2209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mienne" pitchFamily="82" charset="0"/>
              </a:rPr>
              <a:t>this tool measures wind direction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72200" y="2057400"/>
            <a:ext cx="2819400" cy="762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mienne" pitchFamily="82" charset="0"/>
              </a:rPr>
              <a:t>Wind vane</a:t>
            </a:r>
          </a:p>
        </p:txBody>
      </p:sp>
      <p:pic>
        <p:nvPicPr>
          <p:cNvPr id="2050" name="Picture 2" descr="http://upload.wikimedia.org/wikipedia/commons/6/6d/Wind_vane_05643.jpg"/>
          <p:cNvPicPr>
            <a:picLocks noChangeAspect="1" noChangeArrowheads="1"/>
          </p:cNvPicPr>
          <p:nvPr/>
        </p:nvPicPr>
        <p:blipFill>
          <a:blip r:embed="rId3" cstate="print"/>
          <a:srcRect l="9897" r="6529"/>
          <a:stretch>
            <a:fillRect/>
          </a:stretch>
        </p:blipFill>
        <p:spPr bwMode="auto">
          <a:xfrm>
            <a:off x="304800" y="1600200"/>
            <a:ext cx="5529775" cy="4964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152400"/>
            <a:ext cx="6248400" cy="762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mienne" pitchFamily="82" charset="0"/>
              </a:rPr>
              <a:t>Tools for Measuring Weather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72200" y="2971800"/>
            <a:ext cx="2971800" cy="1905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Amienne" pitchFamily="82" charset="0"/>
              </a:rPr>
              <a:t>this tool measures how much water is in the air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2057400"/>
            <a:ext cx="3048000" cy="762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Amienne" pitchFamily="82" charset="0"/>
              </a:rPr>
              <a:t>Hygrometer</a:t>
            </a:r>
          </a:p>
        </p:txBody>
      </p:sp>
      <p:pic>
        <p:nvPicPr>
          <p:cNvPr id="29698" name="Picture 2" descr="http://cart.clockparts.com/images/W73G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5334000" cy="52008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152400"/>
            <a:ext cx="6096000" cy="762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mienne" pitchFamily="82" charset="0"/>
              </a:rPr>
              <a:t>Tools for Measuring Weather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72200" y="2971800"/>
            <a:ext cx="2819400" cy="2362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mienne" pitchFamily="82" charset="0"/>
              </a:rPr>
              <a:t>this tool measures how much rain has fallen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72200" y="2057400"/>
            <a:ext cx="2819400" cy="762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mienne" pitchFamily="82" charset="0"/>
              </a:rPr>
              <a:t>Rain gauge</a:t>
            </a:r>
          </a:p>
        </p:txBody>
      </p:sp>
      <p:pic>
        <p:nvPicPr>
          <p:cNvPr id="31746" name="Picture 2" descr="http://www.andersonvalley.net/blog/images/Rain%20Gag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70254"/>
            <a:ext cx="5410200" cy="53019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FF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5410200"/>
            <a:ext cx="2819400" cy="76200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mienne" pitchFamily="82" charset="0"/>
              </a:rPr>
              <a:t>Barometer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72200" y="2895600"/>
            <a:ext cx="2819400" cy="114300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mienne" pitchFamily="82" charset="0"/>
              </a:rPr>
              <a:t>this tool measures air pressure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228600" y="4114800"/>
            <a:ext cx="28956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48006" cmpd="thickThin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FFFFFF"/>
                </a:solidFill>
                <a:latin typeface="Amienne" charset="0"/>
              </a:rPr>
              <a:t>Anemometer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172200" y="4267200"/>
            <a:ext cx="28194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48006" cmpd="thickThin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Amienne" charset="0"/>
              </a:rPr>
              <a:t>this tool measures wind speed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72200" y="1600200"/>
            <a:ext cx="2819400" cy="114300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mienne" pitchFamily="82" charset="0"/>
              </a:rPr>
              <a:t>this tool measures wind direction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" y="2895600"/>
            <a:ext cx="2819400" cy="76200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mienne" pitchFamily="82" charset="0"/>
              </a:rPr>
              <a:t>Wind vane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72200" y="152400"/>
            <a:ext cx="2819400" cy="129540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mienne" pitchFamily="82" charset="0"/>
              </a:rPr>
              <a:t>this tool measures how much water is in the air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1676400"/>
            <a:ext cx="2819400" cy="76200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mienne" pitchFamily="82" charset="0"/>
              </a:rPr>
              <a:t>Hygrometer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72200" y="5486400"/>
            <a:ext cx="2819400" cy="114300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mienne" pitchFamily="82" charset="0"/>
              </a:rPr>
              <a:t>this tool measures how much rain has fallen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8600" y="457200"/>
            <a:ext cx="2819400" cy="76200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mienne" pitchFamily="82" charset="0"/>
              </a:rPr>
              <a:t>Rain gauge</a:t>
            </a:r>
          </a:p>
        </p:txBody>
      </p:sp>
      <p:sp>
        <p:nvSpPr>
          <p:cNvPr id="38924" name="TextBox 15"/>
          <p:cNvSpPr txBox="1">
            <a:spLocks noChangeArrowheads="1"/>
          </p:cNvSpPr>
          <p:nvPr/>
        </p:nvSpPr>
        <p:spPr bwMode="auto">
          <a:xfrm>
            <a:off x="152400" y="6248400"/>
            <a:ext cx="444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orbel" charset="0"/>
              </a:rPr>
              <a:t>Match the tool with the definition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1" r="2644" b="4752"/>
          <a:stretch>
            <a:fillRect/>
          </a:stretch>
        </p:blipFill>
        <p:spPr bwMode="auto">
          <a:xfrm>
            <a:off x="-153988" y="2209800"/>
            <a:ext cx="935672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762000"/>
            <a:ext cx="86074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Weather tools gather data. Scientists show this on weather maps.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They show temperature and storms. Some give information about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areas of high and low pressure.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19400" y="152400"/>
            <a:ext cx="3505200" cy="533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Weather Maps</a:t>
            </a:r>
          </a:p>
        </p:txBody>
      </p:sp>
      <p:sp>
        <p:nvSpPr>
          <p:cNvPr id="5" name="Circular Arrow 4"/>
          <p:cNvSpPr/>
          <p:nvPr/>
        </p:nvSpPr>
        <p:spPr>
          <a:xfrm>
            <a:off x="4191000" y="1066800"/>
            <a:ext cx="3048000" cy="2362200"/>
          </a:xfrm>
          <a:prstGeom prst="circularArrow">
            <a:avLst>
              <a:gd name="adj1" fmla="val 12500"/>
              <a:gd name="adj2" fmla="val 989948"/>
              <a:gd name="adj3" fmla="val 20457681"/>
              <a:gd name="adj4" fmla="val 15389742"/>
              <a:gd name="adj5" fmla="val 2012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152400" y="0"/>
            <a:ext cx="5562600" cy="2514600"/>
          </a:xfrm>
          <a:prstGeom prst="star8">
            <a:avLst>
              <a:gd name="adj" fmla="val 34939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Look at the weather map below! the numbers show the temperature in different cities. What can you learn from this map?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59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Becky Elliott\AppData\Local\Microsoft\Windows\Temporary Internet Files\Content.IE5\Z3Q53WRU\MMj0323741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3148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 descr="C:\Users\Becky Elliott\AppData\Local\Microsoft\Windows\Temporary Internet Files\Content.IE5\Z3Q53WRU\MMj0323741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04875"/>
            <a:ext cx="4322763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152400"/>
            <a:ext cx="2246313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Way to go!</a:t>
            </a:r>
          </a:p>
        </p:txBody>
      </p:sp>
      <p:sp>
        <p:nvSpPr>
          <p:cNvPr id="6" name="Action Button: Return 5">
            <a:hlinkClick r:id="" action="ppaction://hlinkshowjump?jump=lastslideviewed" highlightClick="1"/>
            <a:hlinkHover r:id="" action="ppaction://hlinkshowjump?jump=lastslideviewed"/>
          </p:cNvPr>
          <p:cNvSpPr/>
          <p:nvPr/>
        </p:nvSpPr>
        <p:spPr>
          <a:xfrm>
            <a:off x="8686800" y="6400800"/>
            <a:ext cx="457200" cy="457200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C:\Users\Becky Elliott\AppData\Local\Microsoft\Windows\Temporary Internet Files\Content.IE5\NEB8WZX5\MMj0283487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538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C:\Users\Becky Elliott\AppData\Local\Microsoft\Windows\Temporary Internet Files\Content.IE5\NEB8WZX5\MMj0283487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5334000"/>
            <a:ext cx="25384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C:\Users\Becky Elliott\AppData\Local\Microsoft\Windows\Temporary Internet Files\Content.IE5\NEB8WZX5\MMj0283487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8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C:\Users\Becky Elliott\AppData\Local\Microsoft\Windows\Temporary Internet Files\Content.IE5\NEB8WZX5\MMj0283487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0"/>
            <a:ext cx="25384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4" descr="C:\Users\Becky Elliott\AppData\Local\Microsoft\Windows\Temporary Internet Files\Content.IE5\NEB8WZX5\MMj0283487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2538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67000" y="1752600"/>
            <a:ext cx="3608388" cy="708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Sorry! Try again!</a:t>
            </a:r>
          </a:p>
        </p:txBody>
      </p:sp>
      <p:sp>
        <p:nvSpPr>
          <p:cNvPr id="13" name="Action Button: Return 12">
            <a:hlinkClick r:id="" action="ppaction://hlinkshowjump?jump=lastslideviewed" highlightClick="1"/>
            <a:hlinkHover r:id="" action="ppaction://hlinkshowjump?jump=lastslideviewed"/>
          </p:cNvPr>
          <p:cNvSpPr/>
          <p:nvPr/>
        </p:nvSpPr>
        <p:spPr>
          <a:xfrm>
            <a:off x="8710613" y="6424613"/>
            <a:ext cx="433387" cy="433387"/>
          </a:xfrm>
          <a:prstGeom prst="actionButtonRetur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975"/>
            <a:ext cx="8077200" cy="1673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>
              <a:latin typeface="Corbel" charset="0"/>
            </a:endParaRPr>
          </a:p>
        </p:txBody>
      </p:sp>
      <p:pic>
        <p:nvPicPr>
          <p:cNvPr id="14339" name="Picture 2" descr="http://www.thefutureschannel.com/img/weather/PredictingTheWeather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7"/>
          <a:stretch/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0" y="0"/>
            <a:ext cx="9677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ienne" charset="0"/>
              </a:rPr>
              <a:t>What Makes Up Weather?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7969" y="5638800"/>
            <a:ext cx="9288431" cy="10772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Arial"/>
                <a:cs typeface="Arial"/>
              </a:rPr>
              <a:t>Weather changes all the time. Measuring weather Helps people predict weather accurately.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816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4400" b="1">
                <a:solidFill>
                  <a:srgbClr val="434A5A"/>
                </a:solidFill>
                <a:latin typeface="Amienne" charset="0"/>
              </a:rPr>
              <a:t>Weather is what the air is like outside. it includes the following: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 sz="4400" b="1">
                <a:solidFill>
                  <a:srgbClr val="434A5A"/>
                </a:solidFill>
                <a:latin typeface="Amienne" charset="0"/>
              </a:rPr>
              <a:t>the kinds of clouds in the sky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 sz="4400" b="1">
                <a:solidFill>
                  <a:srgbClr val="434A5A"/>
                </a:solidFill>
                <a:latin typeface="Amienne" charset="0"/>
              </a:rPr>
              <a:t>kind and amount of water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 sz="4400" b="1">
                <a:solidFill>
                  <a:srgbClr val="434A5A"/>
                </a:solidFill>
                <a:latin typeface="Amienne" charset="0"/>
              </a:rPr>
              <a:t>temperature of the air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 sz="4400" b="1">
                <a:solidFill>
                  <a:srgbClr val="434A5A"/>
                </a:solidFill>
                <a:latin typeface="Amienne" charset="0"/>
              </a:rPr>
              <a:t>how the wind is blowing.</a:t>
            </a:r>
          </a:p>
          <a:p>
            <a:pPr eaLnBrk="1" hangingPunct="1">
              <a:lnSpc>
                <a:spcPct val="150000"/>
              </a:lnSpc>
            </a:pPr>
            <a:endParaRPr lang="en-US" sz="4400" b="1">
              <a:solidFill>
                <a:srgbClr val="434A5A"/>
              </a:solidFill>
              <a:latin typeface="Amienne" charset="0"/>
            </a:endParaRPr>
          </a:p>
          <a:p>
            <a:pPr eaLnBrk="1" hangingPunct="1">
              <a:lnSpc>
                <a:spcPct val="150000"/>
              </a:lnSpc>
            </a:pPr>
            <a:endParaRPr lang="en-US" sz="4400" b="1">
              <a:solidFill>
                <a:srgbClr val="434A5A"/>
              </a:solidFill>
              <a:latin typeface="Amienne" charset="0"/>
            </a:endParaRPr>
          </a:p>
        </p:txBody>
      </p:sp>
      <p:pic>
        <p:nvPicPr>
          <p:cNvPr id="6148" name="Picture 4" descr="C:\Users\Becky Elliott\AppData\Local\Microsoft\Windows\Temporary Internet Files\Content.IE5\Z3Q53WRU\MMj0283496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048000"/>
            <a:ext cx="25908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2" name="Picture 8" descr="C:\Users\Becky Elliott\AppData\Local\Microsoft\Windows\Temporary Internet Files\Content.IE5\NEB8WZX5\MMj028348700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3097213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C:\Users\Becky Elliott\AppData\Local\Microsoft\Windows\Temporary Internet Files\Content.IE5\5AQZVQQP\MMj03546760000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48000"/>
            <a:ext cx="189071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C:\Users\Becky Elliott\AppData\Local\Microsoft\Windows\Temporary Internet Files\Content.IE5\5AQZVQQP\MMj02347030000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657600"/>
            <a:ext cx="29813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idsgeo.com/images/earths-atmosphe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04800" y="4114800"/>
            <a:ext cx="8534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Amienne" charset="0"/>
              </a:rPr>
              <a:t>The atmosphere is the blanket of air that surrounds the Earth.</a:t>
            </a:r>
          </a:p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Amienne" charset="0"/>
              </a:rPr>
              <a:t>Weather happens in the lower part of the atmosphere.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ttp://cache.eb.com/eb/image?id=90442&amp;rendTypeId=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3749675"/>
            <a:ext cx="5029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246172"/>
                </a:solidFill>
                <a:latin typeface="Corbel" charset="0"/>
                <a:hlinkClick r:id="rId3" action="ppaction://hlinksldjump"/>
              </a:rPr>
              <a:t>the kinds of clouds in the sky</a:t>
            </a:r>
            <a:endParaRPr lang="en-US" sz="2800" b="1" dirty="0">
              <a:solidFill>
                <a:srgbClr val="246172"/>
              </a:solidFill>
              <a:latin typeface="Corbel" charset="0"/>
            </a:endParaRPr>
          </a:p>
          <a:p>
            <a:endParaRPr lang="en-US" sz="2800" b="1" dirty="0">
              <a:solidFill>
                <a:srgbClr val="246172"/>
              </a:solidFill>
              <a:latin typeface="Corbel" charset="0"/>
            </a:endParaRPr>
          </a:p>
          <a:p>
            <a:r>
              <a:rPr lang="en-US" sz="2800" b="1" dirty="0">
                <a:solidFill>
                  <a:srgbClr val="246172"/>
                </a:solidFill>
                <a:latin typeface="Corbel" charset="0"/>
                <a:hlinkClick r:id="rId4" action="ppaction://hlinksldjump"/>
              </a:rPr>
              <a:t>kind and amount of water</a:t>
            </a:r>
            <a:endParaRPr lang="en-US" sz="2800" b="1" dirty="0">
              <a:solidFill>
                <a:srgbClr val="246172"/>
              </a:solidFill>
              <a:latin typeface="Corbel" charset="0"/>
            </a:endParaRPr>
          </a:p>
          <a:p>
            <a:endParaRPr lang="en-US" sz="2800" b="1" dirty="0">
              <a:solidFill>
                <a:srgbClr val="246172"/>
              </a:solidFill>
              <a:latin typeface="Corbel" charset="0"/>
            </a:endParaRPr>
          </a:p>
          <a:p>
            <a:r>
              <a:rPr lang="en-US" sz="2800" b="1" dirty="0">
                <a:solidFill>
                  <a:srgbClr val="246172"/>
                </a:solidFill>
                <a:latin typeface="Corbel" charset="0"/>
                <a:hlinkClick r:id="rId3" action="ppaction://hlinksldjump"/>
              </a:rPr>
              <a:t>temperature of the air</a:t>
            </a:r>
          </a:p>
          <a:p>
            <a:endParaRPr lang="en-US" sz="2800" b="1" dirty="0">
              <a:solidFill>
                <a:srgbClr val="246172"/>
              </a:solidFill>
              <a:latin typeface="Corbel" charset="0"/>
              <a:hlinkClick r:id="rId3" action="ppaction://hlinksldjump"/>
            </a:endParaRPr>
          </a:p>
          <a:p>
            <a:r>
              <a:rPr lang="en-US" sz="2800" b="1" dirty="0">
                <a:solidFill>
                  <a:srgbClr val="246172"/>
                </a:solidFill>
                <a:latin typeface="Corbel" charset="0"/>
                <a:hlinkClick r:id="rId3" action="ppaction://hlinksldjump"/>
              </a:rPr>
              <a:t>how the wind is blowing</a:t>
            </a:r>
            <a:endParaRPr lang="en-US" sz="2800" b="1" dirty="0">
              <a:solidFill>
                <a:srgbClr val="246172"/>
              </a:solidFill>
              <a:latin typeface="Corbe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152400"/>
            <a:ext cx="7162800" cy="1371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description of weather is this an example of?</a:t>
            </a:r>
          </a:p>
        </p:txBody>
      </p:sp>
      <p:pic>
        <p:nvPicPr>
          <p:cNvPr id="22532" name="Picture 6" descr="http://blog.cleveland.com/westsidemom/2009/01/small_winter_clipart_snowin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2362200"/>
            <a:ext cx="3906837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3749675"/>
            <a:ext cx="5029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246172"/>
                </a:solidFill>
                <a:latin typeface="Corbel" charset="0"/>
                <a:hlinkClick r:id="rId3" action="ppaction://hlinksldjump"/>
              </a:rPr>
              <a:t>the kinds of clouds in the sky</a:t>
            </a:r>
          </a:p>
          <a:p>
            <a:endParaRPr lang="en-US" sz="2800" b="1">
              <a:solidFill>
                <a:srgbClr val="246172"/>
              </a:solidFill>
              <a:latin typeface="Corbel" charset="0"/>
              <a:hlinkClick r:id="rId3" action="ppaction://hlinksldjump"/>
            </a:endParaRPr>
          </a:p>
          <a:p>
            <a:r>
              <a:rPr lang="en-US" sz="2800" b="1">
                <a:solidFill>
                  <a:srgbClr val="246172"/>
                </a:solidFill>
                <a:latin typeface="Corbel" charset="0"/>
                <a:hlinkClick r:id="rId3" action="ppaction://hlinksldjump"/>
              </a:rPr>
              <a:t>kind and amount of water</a:t>
            </a:r>
          </a:p>
          <a:p>
            <a:endParaRPr lang="en-US" sz="2800" b="1">
              <a:solidFill>
                <a:srgbClr val="246172"/>
              </a:solidFill>
              <a:latin typeface="Corbel" charset="0"/>
              <a:hlinkClick r:id="rId3" action="ppaction://hlinksldjump"/>
            </a:endParaRPr>
          </a:p>
          <a:p>
            <a:r>
              <a:rPr lang="en-US" sz="2800" b="1">
                <a:solidFill>
                  <a:srgbClr val="246172"/>
                </a:solidFill>
                <a:latin typeface="Corbel" charset="0"/>
                <a:hlinkClick r:id="rId3" action="ppaction://hlinksldjump"/>
              </a:rPr>
              <a:t>temperature of the air</a:t>
            </a:r>
            <a:endParaRPr lang="en-US" sz="2800" b="1">
              <a:solidFill>
                <a:srgbClr val="246172"/>
              </a:solidFill>
              <a:latin typeface="Corbel" charset="0"/>
            </a:endParaRPr>
          </a:p>
          <a:p>
            <a:endParaRPr lang="en-US" sz="2800" b="1">
              <a:solidFill>
                <a:srgbClr val="246172"/>
              </a:solidFill>
              <a:latin typeface="Corbel" charset="0"/>
              <a:hlinkClick r:id="rId4" action="ppaction://hlinksldjump"/>
            </a:endParaRPr>
          </a:p>
          <a:p>
            <a:r>
              <a:rPr lang="en-US" sz="2800" b="1">
                <a:solidFill>
                  <a:srgbClr val="246172"/>
                </a:solidFill>
                <a:latin typeface="Corbel" charset="0"/>
                <a:hlinkClick r:id="rId4" action="ppaction://hlinksldjump"/>
              </a:rPr>
              <a:t>how the wind is blowing</a:t>
            </a:r>
            <a:endParaRPr lang="en-US" sz="2800" b="1">
              <a:solidFill>
                <a:srgbClr val="246172"/>
              </a:solidFill>
              <a:latin typeface="Corbe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152400"/>
            <a:ext cx="7162800" cy="1371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description of weather is this an example of?</a:t>
            </a:r>
          </a:p>
        </p:txBody>
      </p:sp>
      <p:pic>
        <p:nvPicPr>
          <p:cNvPr id="24580" name="Picture 2" descr="http://gurrihar.blog.is/img/tncache/500x500/46/gurrihar/img/very_windy-clip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5"/>
          <a:stretch>
            <a:fillRect/>
          </a:stretch>
        </p:blipFill>
        <p:spPr bwMode="auto">
          <a:xfrm>
            <a:off x="4724400" y="2743200"/>
            <a:ext cx="42672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3749675"/>
            <a:ext cx="5029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246172"/>
                </a:solidFill>
                <a:latin typeface="Corbel" charset="0"/>
                <a:hlinkClick r:id="rId3" action="ppaction://hlinksldjump"/>
              </a:rPr>
              <a:t>the kinds of clouds in the sky</a:t>
            </a:r>
            <a:endParaRPr lang="en-US" sz="2800" b="1">
              <a:solidFill>
                <a:srgbClr val="246172"/>
              </a:solidFill>
              <a:latin typeface="Corbel" charset="0"/>
            </a:endParaRPr>
          </a:p>
          <a:p>
            <a:endParaRPr lang="en-US" sz="2800" b="1">
              <a:solidFill>
                <a:srgbClr val="246172"/>
              </a:solidFill>
              <a:latin typeface="Corbel" charset="0"/>
            </a:endParaRPr>
          </a:p>
          <a:p>
            <a:r>
              <a:rPr lang="en-US" sz="2800" b="1">
                <a:solidFill>
                  <a:srgbClr val="246172"/>
                </a:solidFill>
                <a:latin typeface="Corbel" charset="0"/>
                <a:hlinkClick r:id="rId3" action="ppaction://hlinksldjump"/>
              </a:rPr>
              <a:t>kind and amount of water</a:t>
            </a:r>
            <a:endParaRPr lang="en-US" sz="2800" b="1">
              <a:solidFill>
                <a:srgbClr val="246172"/>
              </a:solidFill>
              <a:latin typeface="Corbel" charset="0"/>
            </a:endParaRPr>
          </a:p>
          <a:p>
            <a:endParaRPr lang="en-US" sz="2800" b="1">
              <a:solidFill>
                <a:srgbClr val="246172"/>
              </a:solidFill>
              <a:latin typeface="Corbel" charset="0"/>
            </a:endParaRPr>
          </a:p>
          <a:p>
            <a:r>
              <a:rPr lang="en-US" sz="2800" b="1">
                <a:solidFill>
                  <a:srgbClr val="246172"/>
                </a:solidFill>
                <a:latin typeface="Corbel" charset="0"/>
                <a:hlinkClick r:id="rId4" action="ppaction://hlinksldjump"/>
              </a:rPr>
              <a:t>temperature of the air</a:t>
            </a:r>
            <a:endParaRPr lang="en-US" sz="2800" b="1">
              <a:solidFill>
                <a:srgbClr val="246172"/>
              </a:solidFill>
              <a:latin typeface="Corbel" charset="0"/>
            </a:endParaRPr>
          </a:p>
          <a:p>
            <a:endParaRPr lang="en-US" sz="2800" b="1">
              <a:solidFill>
                <a:srgbClr val="246172"/>
              </a:solidFill>
              <a:latin typeface="Corbel" charset="0"/>
            </a:endParaRPr>
          </a:p>
          <a:p>
            <a:r>
              <a:rPr lang="en-US" sz="2800" b="1">
                <a:solidFill>
                  <a:srgbClr val="246172"/>
                </a:solidFill>
                <a:latin typeface="Corbel" charset="0"/>
                <a:hlinkClick r:id="rId3" action="ppaction://hlinksldjump"/>
              </a:rPr>
              <a:t>how the wind is blowing</a:t>
            </a:r>
            <a:endParaRPr lang="en-US" sz="2800" b="1">
              <a:solidFill>
                <a:srgbClr val="246172"/>
              </a:solidFill>
              <a:latin typeface="Corbe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152400"/>
            <a:ext cx="7162800" cy="1371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description of weather is this an example of?</a:t>
            </a:r>
          </a:p>
        </p:txBody>
      </p:sp>
      <p:pic>
        <p:nvPicPr>
          <p:cNvPr id="26628" name="Picture 4" descr="http://www.navmetoccom.navy.mil/pao/Educate/WeatherTalk2/images/chair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52600"/>
            <a:ext cx="351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ovalynx.com/images/230-p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5427108" cy="533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6172200" y="2971800"/>
            <a:ext cx="2819400" cy="1371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mienne" pitchFamily="82" charset="0"/>
              </a:rPr>
              <a:t>this tool measures air pressure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0" y="0"/>
            <a:ext cx="6324600" cy="914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mienne" pitchFamily="82" charset="0"/>
              </a:rPr>
              <a:t>Tools for Measuring Weather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2057400"/>
            <a:ext cx="2819400" cy="762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Amienne" pitchFamily="82" charset="0"/>
              </a:rPr>
              <a:t>Barometer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1128</TotalTime>
  <Words>361</Words>
  <Application>Microsoft Macintosh PowerPoint</Application>
  <PresentationFormat>On-screen Show (4:3)</PresentationFormat>
  <Paragraphs>84</Paragraphs>
  <Slides>17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ＭＳ Ｐゴシック</vt:lpstr>
      <vt:lpstr>Corbel</vt:lpstr>
      <vt:lpstr>Wingdings 2</vt:lpstr>
      <vt:lpstr>Wingdings</vt:lpstr>
      <vt:lpstr>Wingdings 3</vt:lpstr>
      <vt:lpstr>Calibri</vt:lpstr>
      <vt:lpstr>Amienne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Becky Elliott</dc:creator>
  <cp:lastModifiedBy>RaeAnn Thomas</cp:lastModifiedBy>
  <cp:revision>42</cp:revision>
  <dcterms:created xsi:type="dcterms:W3CDTF">2010-12-18T18:14:28Z</dcterms:created>
  <dcterms:modified xsi:type="dcterms:W3CDTF">2013-03-21T02:44:24Z</dcterms:modified>
</cp:coreProperties>
</file>